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p:restoredTop sz="66484"/>
  </p:normalViewPr>
  <p:slideViewPr>
    <p:cSldViewPr snapToGrid="0" snapToObjects="1">
      <p:cViewPr varScale="1">
        <p:scale>
          <a:sx n="78" d="100"/>
          <a:sy n="78" d="100"/>
        </p:scale>
        <p:origin x="168"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651293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 name="Shape 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250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Pros</a:t>
            </a:r>
            <a:endParaRPr dirty="0"/>
          </a:p>
          <a:p>
            <a:pPr marL="0" lvl="0" indent="0">
              <a:spcBef>
                <a:spcPts val="0"/>
              </a:spcBef>
              <a:spcAft>
                <a:spcPts val="0"/>
              </a:spcAft>
              <a:buNone/>
            </a:pPr>
            <a:r>
              <a:rPr lang="en" dirty="0"/>
              <a:t>	Parallel Processing</a:t>
            </a:r>
            <a:endParaRPr dirty="0"/>
          </a:p>
          <a:p>
            <a:pPr marL="0" lvl="0" indent="0">
              <a:spcBef>
                <a:spcPts val="0"/>
              </a:spcBef>
              <a:spcAft>
                <a:spcPts val="0"/>
              </a:spcAft>
              <a:buNone/>
            </a:pPr>
            <a:r>
              <a:rPr lang="en" dirty="0"/>
              <a:t>	Because you’re spending different UTXOs, the order in which they’re processed doesn’t matter assuming you’re not using a UTXO generated by the transaction </a:t>
            </a:r>
            <a:endParaRPr dirty="0"/>
          </a:p>
          <a:p>
            <a:pPr marL="0" lvl="0" indent="0">
              <a:spcBef>
                <a:spcPts val="0"/>
              </a:spcBef>
              <a:spcAft>
                <a:spcPts val="0"/>
              </a:spcAft>
              <a:buNone/>
            </a:pPr>
            <a:endParaRPr dirty="0"/>
          </a:p>
          <a:p>
            <a:pPr marL="0" lvl="0" indent="0">
              <a:spcBef>
                <a:spcPts val="0"/>
              </a:spcBef>
              <a:spcAft>
                <a:spcPts val="0"/>
              </a:spcAft>
              <a:buNone/>
            </a:pPr>
            <a:r>
              <a:rPr lang="en" dirty="0"/>
              <a:t>	Privacy</a:t>
            </a:r>
            <a:endParaRPr dirty="0"/>
          </a:p>
          <a:p>
            <a:pPr marL="0" lvl="0" indent="0" rtl="0">
              <a:spcBef>
                <a:spcPts val="0"/>
              </a:spcBef>
              <a:spcAft>
                <a:spcPts val="0"/>
              </a:spcAft>
              <a:buNone/>
            </a:pPr>
            <a:r>
              <a:rPr lang="en" dirty="0"/>
              <a:t>		You can set the change address to a new public address every transaction, so it makes it more difficult to link accounts together</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Cons</a:t>
            </a:r>
            <a:endParaRPr dirty="0"/>
          </a:p>
          <a:p>
            <a:pPr marL="0" lvl="0" indent="0" rtl="0">
              <a:spcBef>
                <a:spcPts val="0"/>
              </a:spcBef>
              <a:spcAft>
                <a:spcPts val="0"/>
              </a:spcAft>
              <a:buNone/>
            </a:pPr>
            <a:r>
              <a:rPr lang="en" dirty="0"/>
              <a:t>	Complicated </a:t>
            </a:r>
            <a:endParaRPr dirty="0"/>
          </a:p>
          <a:p>
            <a:pPr marL="0" lvl="0" indent="0">
              <a:spcBef>
                <a:spcPts val="0"/>
              </a:spcBef>
              <a:spcAft>
                <a:spcPts val="0"/>
              </a:spcAft>
              <a:buNone/>
            </a:pPr>
            <a:r>
              <a:rPr lang="en" dirty="0"/>
              <a:t>	Have to keep track of all UTXOs owned by a private key, and then determine the correct subset of UTXOs to create the right amount for a transaction</a:t>
            </a:r>
            <a:endParaRPr dirty="0"/>
          </a:p>
          <a:p>
            <a:pPr marL="0" lvl="0" indent="0">
              <a:spcBef>
                <a:spcPts val="0"/>
              </a:spcBef>
              <a:spcAft>
                <a:spcPts val="0"/>
              </a:spcAft>
              <a:buNone/>
            </a:pPr>
            <a:r>
              <a:rPr lang="en" dirty="0"/>
              <a:t>	Statelessness</a:t>
            </a:r>
            <a:endParaRPr dirty="0"/>
          </a:p>
          <a:p>
            <a:pPr marL="0" lvl="0" indent="0" rtl="0">
              <a:spcBef>
                <a:spcPts val="0"/>
              </a:spcBef>
              <a:spcAft>
                <a:spcPts val="0"/>
              </a:spcAft>
              <a:buNone/>
            </a:pPr>
            <a:r>
              <a:rPr lang="en" dirty="0"/>
              <a:t>	Imposing </a:t>
            </a:r>
            <a:r>
              <a:rPr lang="en" dirty="0" err="1"/>
              <a:t>stateful</a:t>
            </a:r>
            <a:r>
              <a:rPr lang="en" dirty="0"/>
              <a:t> ideologies onto a stateless object doesn’t really make sense.  </a:t>
            </a:r>
            <a:endParaRPr dirty="0"/>
          </a:p>
          <a:p>
            <a:pPr marL="0" lvl="0" indent="0" rtl="0">
              <a:spcBef>
                <a:spcPts val="0"/>
              </a:spcBef>
              <a:spcAft>
                <a:spcPts val="0"/>
              </a:spcAft>
              <a:buNone/>
            </a:pPr>
            <a:endParaRPr dirty="0"/>
          </a:p>
          <a:p>
            <a:pPr marL="0" lvl="0" indent="0">
              <a:spcBef>
                <a:spcPts val="0"/>
              </a:spcBef>
              <a:spcAft>
                <a:spcPts val="0"/>
              </a:spcAft>
              <a:buNone/>
            </a:pPr>
            <a:r>
              <a:rPr lang="en" dirty="0"/>
              <a:t>	</a:t>
            </a:r>
            <a:endParaRPr dirty="0"/>
          </a:p>
        </p:txBody>
      </p:sp>
    </p:spTree>
    <p:extLst>
      <p:ext uri="{BB962C8B-B14F-4D97-AF65-F5344CB8AC3E}">
        <p14:creationId xmlns:p14="http://schemas.microsoft.com/office/powerpoint/2010/main" val="875531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EOA Accounts are what you and me would have. They’re what the user has.</a:t>
            </a:r>
            <a:endParaRPr/>
          </a:p>
          <a:p>
            <a:pPr marL="0" lvl="0" indent="0">
              <a:spcBef>
                <a:spcPts val="0"/>
              </a:spcBef>
              <a:spcAft>
                <a:spcPts val="0"/>
              </a:spcAft>
              <a:buNone/>
            </a:pPr>
            <a:endParaRPr/>
          </a:p>
          <a:p>
            <a:pPr marL="0" lvl="0" indent="0">
              <a:spcBef>
                <a:spcPts val="0"/>
              </a:spcBef>
              <a:spcAft>
                <a:spcPts val="0"/>
              </a:spcAft>
              <a:buNone/>
            </a:pPr>
            <a:r>
              <a:rPr lang="en"/>
              <a:t>Contract accounts that don’t have a user per say (they do have owner addresses), but have a balance and EVM bytecode. </a:t>
            </a:r>
            <a:endParaRPr/>
          </a:p>
          <a:p>
            <a:pPr marL="0" lvl="0" indent="0">
              <a:spcBef>
                <a:spcPts val="0"/>
              </a:spcBef>
              <a:spcAft>
                <a:spcPts val="0"/>
              </a:spcAft>
              <a:buNone/>
            </a:pPr>
            <a:endParaRPr/>
          </a:p>
          <a:p>
            <a:pPr marL="0" lvl="0" indent="0">
              <a:spcBef>
                <a:spcPts val="0"/>
              </a:spcBef>
              <a:spcAft>
                <a:spcPts val="0"/>
              </a:spcAft>
              <a:buNone/>
            </a:pPr>
            <a:r>
              <a:rPr lang="en"/>
              <a:t>What would ETH be without Contract Accounts?</a:t>
            </a:r>
            <a:br>
              <a:rPr lang="en"/>
            </a:br>
            <a:r>
              <a:rPr lang="en"/>
              <a:t>	It would simply be bitcoin without added benefits of privacy, parallelizability, and UTXO. (NO BENEFIT)</a:t>
            </a:r>
            <a:endParaRPr/>
          </a:p>
          <a:p>
            <a:pPr marL="0" lvl="0" indent="0">
              <a:spcBef>
                <a:spcPts val="0"/>
              </a:spcBef>
              <a:spcAft>
                <a:spcPts val="0"/>
              </a:spcAft>
              <a:buNone/>
            </a:pPr>
            <a:endParaRPr/>
          </a:p>
          <a:p>
            <a:pPr marL="0" lvl="0" indent="0">
              <a:spcBef>
                <a:spcPts val="0"/>
              </a:spcBef>
              <a:spcAft>
                <a:spcPts val="0"/>
              </a:spcAft>
              <a:buNone/>
            </a:pPr>
            <a:endParaRPr/>
          </a:p>
        </p:txBody>
      </p:sp>
    </p:spTree>
    <p:extLst>
      <p:ext uri="{BB962C8B-B14F-4D97-AF65-F5344CB8AC3E}">
        <p14:creationId xmlns:p14="http://schemas.microsoft.com/office/powerpoint/2010/main" val="50385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Less space - don’t have to maintain details for specific utxos, </a:t>
            </a:r>
            <a:endParaRPr/>
          </a:p>
          <a:p>
            <a:pPr marL="0" lvl="0" indent="0" rtl="0">
              <a:spcBef>
                <a:spcPts val="0"/>
              </a:spcBef>
              <a:spcAft>
                <a:spcPts val="0"/>
              </a:spcAft>
              <a:buNone/>
            </a:pPr>
            <a:r>
              <a:rPr lang="en"/>
              <a:t>Simpler conceptually - It’s literally just addition and subtraction</a:t>
            </a:r>
            <a:endParaRPr/>
          </a:p>
          <a:p>
            <a:pPr marL="0" lvl="0" indent="0" rtl="0">
              <a:spcBef>
                <a:spcPts val="0"/>
              </a:spcBef>
              <a:spcAft>
                <a:spcPts val="0"/>
              </a:spcAft>
              <a:buNone/>
            </a:pPr>
            <a:r>
              <a:rPr lang="en"/>
              <a:t>More Fungible - there’s no distinction between my 5 eth right now, vs if I sold 5 eth and bought 5 more. They’re identical. </a:t>
            </a:r>
            <a:endParaRPr/>
          </a:p>
          <a:p>
            <a:pPr marL="0" lvl="0" indent="0" rtl="0">
              <a:spcBef>
                <a:spcPts val="0"/>
              </a:spcBef>
              <a:spcAft>
                <a:spcPts val="0"/>
              </a:spcAft>
              <a:buNone/>
            </a:pPr>
            <a:endParaRPr/>
          </a:p>
          <a:p>
            <a:pPr marL="0" lvl="0" indent="0" rtl="0">
              <a:spcBef>
                <a:spcPts val="0"/>
              </a:spcBef>
              <a:spcAft>
                <a:spcPts val="0"/>
              </a:spcAft>
              <a:buNone/>
            </a:pPr>
            <a:r>
              <a:rPr lang="en"/>
              <a:t>Light client reference - light clients only store information about an EOA, scanning the history of the blockchain to get only transactions involving this public address. This makes it much easier to have phone wallets etc instead of having a full node. </a:t>
            </a:r>
            <a:endParaRPr/>
          </a:p>
        </p:txBody>
      </p:sp>
    </p:spTree>
    <p:extLst>
      <p:ext uri="{BB962C8B-B14F-4D97-AF65-F5344CB8AC3E}">
        <p14:creationId xmlns:p14="http://schemas.microsoft.com/office/powerpoint/2010/main" val="740661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Tree>
    <p:extLst>
      <p:ext uri="{BB962C8B-B14F-4D97-AF65-F5344CB8AC3E}">
        <p14:creationId xmlns:p14="http://schemas.microsoft.com/office/powerpoint/2010/main" val="149084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8924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70375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10929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76598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48572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884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 name="Shape 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91463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079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20031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 name="Shape 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86019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05691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0941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Tx/>
              <a:buSzPts val="1100"/>
              <a:buFontTx/>
              <a:buNone/>
              <a:tabLst/>
              <a:defRPr/>
            </a:pPr>
            <a:endParaRPr dirty="0"/>
          </a:p>
        </p:txBody>
      </p:sp>
    </p:spTree>
    <p:extLst>
      <p:ext uri="{BB962C8B-B14F-4D97-AF65-F5344CB8AC3E}">
        <p14:creationId xmlns:p14="http://schemas.microsoft.com/office/powerpoint/2010/main" val="1561999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8082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Pros</a:t>
            </a:r>
            <a:endParaRPr/>
          </a:p>
          <a:p>
            <a:pPr marL="0" lvl="0" indent="0">
              <a:spcBef>
                <a:spcPts val="0"/>
              </a:spcBef>
              <a:spcAft>
                <a:spcPts val="0"/>
              </a:spcAft>
              <a:buNone/>
            </a:pPr>
            <a:r>
              <a:rPr lang="en"/>
              <a:t>	Proof in the order that transactions came in and reproducibility</a:t>
            </a:r>
            <a:endParaRPr/>
          </a:p>
          <a:p>
            <a:pPr marL="0" lvl="0" indent="0">
              <a:spcBef>
                <a:spcPts val="0"/>
              </a:spcBef>
              <a:spcAft>
                <a:spcPts val="0"/>
              </a:spcAft>
              <a:buNone/>
            </a:pPr>
            <a:r>
              <a:rPr lang="en"/>
              <a:t>	Security is high because youre competing against all of the power on the network</a:t>
            </a:r>
            <a:endParaRPr/>
          </a:p>
          <a:p>
            <a:pPr marL="0" lvl="0" indent="0">
              <a:spcBef>
                <a:spcPts val="0"/>
              </a:spcBef>
              <a:spcAft>
                <a:spcPts val="0"/>
              </a:spcAft>
              <a:buNone/>
            </a:pPr>
            <a:endParaRPr/>
          </a:p>
          <a:p>
            <a:pPr marL="0" lvl="0" indent="0">
              <a:spcBef>
                <a:spcPts val="0"/>
              </a:spcBef>
              <a:spcAft>
                <a:spcPts val="0"/>
              </a:spcAft>
              <a:buNone/>
            </a:pPr>
            <a:r>
              <a:rPr lang="en"/>
              <a:t>Cons</a:t>
            </a:r>
            <a:endParaRPr/>
          </a:p>
          <a:p>
            <a:pPr marL="0" lvl="0" indent="0">
              <a:spcBef>
                <a:spcPts val="0"/>
              </a:spcBef>
              <a:spcAft>
                <a:spcPts val="0"/>
              </a:spcAft>
              <a:buNone/>
            </a:pPr>
            <a:r>
              <a:rPr lang="en"/>
              <a:t>	LOTS OF POWER</a:t>
            </a:r>
            <a:endParaRPr/>
          </a:p>
        </p:txBody>
      </p:sp>
    </p:spTree>
    <p:extLst>
      <p:ext uri="{BB962C8B-B14F-4D97-AF65-F5344CB8AC3E}">
        <p14:creationId xmlns:p14="http://schemas.microsoft.com/office/powerpoint/2010/main" val="159606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Shape 11"/>
        <p:cNvGrpSpPr/>
        <p:nvPr/>
      </p:nvGrpSpPr>
      <p:grpSpPr>
        <a:xfrm>
          <a:off x="0" y="0"/>
          <a:ext cx="0" cy="0"/>
          <a:chOff x="0" y="0"/>
          <a:chExt cx="0" cy="0"/>
        </a:xfrm>
      </p:grpSpPr>
      <p:sp>
        <p:nvSpPr>
          <p:cNvPr id="12" name="Shape 12"/>
          <p:cNvSpPr/>
          <p:nvPr/>
        </p:nvSpPr>
        <p:spPr>
          <a:xfrm>
            <a:off x="0" y="65969"/>
            <a:ext cx="9144000" cy="51435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 name="Shape 13"/>
          <p:cNvSpPr txBox="1">
            <a:spLocks noGrp="1"/>
          </p:cNvSpPr>
          <p:nvPr>
            <p:ph type="ctrTitle"/>
          </p:nvPr>
        </p:nvSpPr>
        <p:spPr>
          <a:xfrm>
            <a:off x="452628" y="577850"/>
            <a:ext cx="8086800" cy="25146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rgbClr val="FFFFFF"/>
              </a:buClr>
              <a:buSzPts val="6600"/>
              <a:buFont typeface="Calibri"/>
              <a:buNone/>
              <a:defRPr sz="6600" b="0" i="0" u="none" strike="noStrike" cap="none">
                <a:solidFill>
                  <a:srgbClr val="FFFFFF"/>
                </a:solidFill>
                <a:latin typeface="Calibri"/>
                <a:ea typeface="Calibri"/>
                <a:cs typeface="Calibri"/>
                <a:sym typeface="Calibri"/>
              </a:defRPr>
            </a:lvl1pPr>
            <a:lvl2pPr lvl="1">
              <a:spcBef>
                <a:spcPts val="0"/>
              </a:spcBef>
              <a:spcAft>
                <a:spcPts val="0"/>
              </a:spcAft>
              <a:buSzPts val="1100"/>
              <a:buFont typeface="Arial"/>
              <a:buNone/>
              <a:defRPr sz="1400"/>
            </a:lvl2pPr>
            <a:lvl3pPr lvl="2">
              <a:spcBef>
                <a:spcPts val="0"/>
              </a:spcBef>
              <a:spcAft>
                <a:spcPts val="0"/>
              </a:spcAft>
              <a:buSzPts val="1100"/>
              <a:buFont typeface="Arial"/>
              <a:buNone/>
              <a:defRPr sz="1400"/>
            </a:lvl3pPr>
            <a:lvl4pPr lvl="3">
              <a:spcBef>
                <a:spcPts val="0"/>
              </a:spcBef>
              <a:spcAft>
                <a:spcPts val="0"/>
              </a:spcAft>
              <a:buSzPts val="1100"/>
              <a:buFont typeface="Arial"/>
              <a:buNone/>
              <a:defRPr sz="1400"/>
            </a:lvl4pPr>
            <a:lvl5pPr lvl="4">
              <a:spcBef>
                <a:spcPts val="0"/>
              </a:spcBef>
              <a:spcAft>
                <a:spcPts val="0"/>
              </a:spcAft>
              <a:buSzPts val="1100"/>
              <a:buFont typeface="Arial"/>
              <a:buNone/>
              <a:defRPr sz="1400"/>
            </a:lvl5pPr>
            <a:lvl6pPr lvl="5">
              <a:spcBef>
                <a:spcPts val="0"/>
              </a:spcBef>
              <a:spcAft>
                <a:spcPts val="0"/>
              </a:spcAft>
              <a:buSzPts val="1100"/>
              <a:buFont typeface="Arial"/>
              <a:buNone/>
              <a:defRPr sz="1400"/>
            </a:lvl6pPr>
            <a:lvl7pPr lvl="6">
              <a:spcBef>
                <a:spcPts val="0"/>
              </a:spcBef>
              <a:spcAft>
                <a:spcPts val="0"/>
              </a:spcAft>
              <a:buSzPts val="1100"/>
              <a:buFont typeface="Arial"/>
              <a:buNone/>
              <a:defRPr sz="1400"/>
            </a:lvl7pPr>
            <a:lvl8pPr lvl="7">
              <a:spcBef>
                <a:spcPts val="0"/>
              </a:spcBef>
              <a:spcAft>
                <a:spcPts val="0"/>
              </a:spcAft>
              <a:buSzPts val="1100"/>
              <a:buFont typeface="Arial"/>
              <a:buNone/>
              <a:defRPr sz="1400"/>
            </a:lvl8pPr>
            <a:lvl9pPr lvl="8">
              <a:spcBef>
                <a:spcPts val="0"/>
              </a:spcBef>
              <a:spcAft>
                <a:spcPts val="0"/>
              </a:spcAft>
              <a:buSzPts val="1100"/>
              <a:buFont typeface="Arial"/>
              <a:buNone/>
              <a:defRPr sz="1400"/>
            </a:lvl9pPr>
          </a:lstStyle>
          <a:p>
            <a:endParaRPr/>
          </a:p>
        </p:txBody>
      </p:sp>
      <p:sp>
        <p:nvSpPr>
          <p:cNvPr id="14" name="Shape 14"/>
          <p:cNvSpPr txBox="1">
            <a:spLocks noGrp="1"/>
          </p:cNvSpPr>
          <p:nvPr>
            <p:ph type="subTitle" idx="1"/>
          </p:nvPr>
        </p:nvSpPr>
        <p:spPr>
          <a:xfrm>
            <a:off x="500634" y="3155157"/>
            <a:ext cx="6921300" cy="1234500"/>
          </a:xfrm>
          <a:prstGeom prst="rect">
            <a:avLst/>
          </a:prstGeom>
          <a:noFill/>
          <a:ln>
            <a:noFill/>
          </a:ln>
        </p:spPr>
        <p:txBody>
          <a:bodyPr spcFirstLastPara="1" wrap="square" lIns="91425" tIns="91425" rIns="91425" bIns="91425" anchor="t" anchorCtr="0"/>
          <a:lstStyle>
            <a:lvl1pPr marR="0" lvl="0" algn="l" rtl="0">
              <a:lnSpc>
                <a:spcPct val="85000"/>
              </a:lnSpc>
              <a:spcBef>
                <a:spcPts val="10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ctr" rtl="0">
              <a:lnSpc>
                <a:spcPct val="85000"/>
              </a:lnSpc>
              <a:spcBef>
                <a:spcPts val="500"/>
              </a:spcBef>
              <a:spcAft>
                <a:spcPts val="0"/>
              </a:spcAft>
              <a:buClr>
                <a:srgbClr val="262626"/>
              </a:buClr>
              <a:buSzPts val="2100"/>
              <a:buFont typeface="Arial"/>
              <a:buNone/>
              <a:defRPr sz="2100" b="0" i="0" u="none" strike="noStrike" cap="none">
                <a:solidFill>
                  <a:srgbClr val="262626"/>
                </a:solidFill>
                <a:latin typeface="Calibri"/>
                <a:ea typeface="Calibri"/>
                <a:cs typeface="Calibri"/>
                <a:sym typeface="Calibri"/>
              </a:defRPr>
            </a:lvl2pPr>
            <a:lvl3pPr marR="0" lvl="2" algn="ctr" rtl="0">
              <a:lnSpc>
                <a:spcPct val="85000"/>
              </a:lnSpc>
              <a:spcBef>
                <a:spcPts val="500"/>
              </a:spcBef>
              <a:spcAft>
                <a:spcPts val="0"/>
              </a:spcAft>
              <a:buClr>
                <a:srgbClr val="262626"/>
              </a:buClr>
              <a:buSzPts val="1800"/>
              <a:buFont typeface="Arial"/>
              <a:buNone/>
              <a:defRPr sz="1800" b="0" i="1" u="none" strike="noStrike" cap="none">
                <a:solidFill>
                  <a:srgbClr val="262626"/>
                </a:solidFill>
                <a:latin typeface="Calibri"/>
                <a:ea typeface="Calibri"/>
                <a:cs typeface="Calibri"/>
                <a:sym typeface="Calibri"/>
              </a:defRPr>
            </a:lvl3pPr>
            <a:lvl4pPr marR="0" lvl="3" algn="ctr" rtl="0">
              <a:lnSpc>
                <a:spcPct val="85000"/>
              </a:lnSpc>
              <a:spcBef>
                <a:spcPts val="500"/>
              </a:spcBef>
              <a:spcAft>
                <a:spcPts val="0"/>
              </a:spcAft>
              <a:buClr>
                <a:srgbClr val="262626"/>
              </a:buClr>
              <a:buSzPts val="1500"/>
              <a:buFont typeface="Arial"/>
              <a:buNone/>
              <a:defRPr sz="1500" b="0" i="0" u="none" strike="noStrike" cap="none">
                <a:solidFill>
                  <a:srgbClr val="262626"/>
                </a:solidFill>
                <a:latin typeface="Calibri"/>
                <a:ea typeface="Calibri"/>
                <a:cs typeface="Calibri"/>
                <a:sym typeface="Calibri"/>
              </a:defRPr>
            </a:lvl4pPr>
            <a:lvl5pPr marR="0" lvl="4" algn="ctr" rtl="0">
              <a:lnSpc>
                <a:spcPct val="85000"/>
              </a:lnSpc>
              <a:spcBef>
                <a:spcPts val="500"/>
              </a:spcBef>
              <a:spcAft>
                <a:spcPts val="0"/>
              </a:spcAft>
              <a:buClr>
                <a:srgbClr val="262626"/>
              </a:buClr>
              <a:buSzPts val="1500"/>
              <a:buFont typeface="Arial"/>
              <a:buNone/>
              <a:defRPr sz="1500" b="0" i="0" u="none" strike="noStrike" cap="none">
                <a:solidFill>
                  <a:srgbClr val="262626"/>
                </a:solidFill>
                <a:latin typeface="Calibri"/>
                <a:ea typeface="Calibri"/>
                <a:cs typeface="Calibri"/>
                <a:sym typeface="Calibri"/>
              </a:defRPr>
            </a:lvl5pPr>
            <a:lvl6pPr marR="0" lvl="5" algn="ctr" rtl="0">
              <a:lnSpc>
                <a:spcPct val="85000"/>
              </a:lnSpc>
              <a:spcBef>
                <a:spcPts val="500"/>
              </a:spcBef>
              <a:spcAft>
                <a:spcPts val="0"/>
              </a:spcAft>
              <a:buClr>
                <a:srgbClr val="262626"/>
              </a:buClr>
              <a:buSzPts val="1500"/>
              <a:buFont typeface="Arial"/>
              <a:buNone/>
              <a:defRPr sz="1500" b="0" i="0" u="none" strike="noStrike" cap="none">
                <a:solidFill>
                  <a:srgbClr val="262626"/>
                </a:solidFill>
                <a:latin typeface="Calibri"/>
                <a:ea typeface="Calibri"/>
                <a:cs typeface="Calibri"/>
                <a:sym typeface="Calibri"/>
              </a:defRPr>
            </a:lvl6pPr>
            <a:lvl7pPr marR="0" lvl="6" algn="ctr" rtl="0">
              <a:lnSpc>
                <a:spcPct val="85000"/>
              </a:lnSpc>
              <a:spcBef>
                <a:spcPts val="500"/>
              </a:spcBef>
              <a:spcAft>
                <a:spcPts val="0"/>
              </a:spcAft>
              <a:buClr>
                <a:srgbClr val="262626"/>
              </a:buClr>
              <a:buSzPts val="1500"/>
              <a:buFont typeface="Arial"/>
              <a:buNone/>
              <a:defRPr sz="1500" b="0" i="0" u="none" strike="noStrike" cap="none">
                <a:solidFill>
                  <a:srgbClr val="262626"/>
                </a:solidFill>
                <a:latin typeface="Calibri"/>
                <a:ea typeface="Calibri"/>
                <a:cs typeface="Calibri"/>
                <a:sym typeface="Calibri"/>
              </a:defRPr>
            </a:lvl7pPr>
            <a:lvl8pPr marR="0" lvl="7" algn="ctr" rtl="0">
              <a:lnSpc>
                <a:spcPct val="85000"/>
              </a:lnSpc>
              <a:spcBef>
                <a:spcPts val="500"/>
              </a:spcBef>
              <a:spcAft>
                <a:spcPts val="0"/>
              </a:spcAft>
              <a:buClr>
                <a:srgbClr val="262626"/>
              </a:buClr>
              <a:buSzPts val="1500"/>
              <a:buFont typeface="Arial"/>
              <a:buNone/>
              <a:defRPr sz="1500" b="0" i="0" u="none" strike="noStrike" cap="none">
                <a:solidFill>
                  <a:srgbClr val="262626"/>
                </a:solidFill>
                <a:latin typeface="Calibri"/>
                <a:ea typeface="Calibri"/>
                <a:cs typeface="Calibri"/>
                <a:sym typeface="Calibri"/>
              </a:defRPr>
            </a:lvl8pPr>
            <a:lvl9pPr marR="0" lvl="8" algn="ctr" rtl="0">
              <a:lnSpc>
                <a:spcPct val="85000"/>
              </a:lnSpc>
              <a:spcBef>
                <a:spcPts val="500"/>
              </a:spcBef>
              <a:spcAft>
                <a:spcPts val="0"/>
              </a:spcAft>
              <a:buClr>
                <a:srgbClr val="262626"/>
              </a:buClr>
              <a:buSzPts val="1500"/>
              <a:buFont typeface="Arial"/>
              <a:buNone/>
              <a:defRPr sz="1500" b="0" i="0" u="none" strike="noStrike" cap="none">
                <a:solidFill>
                  <a:srgbClr val="262626"/>
                </a:solidFill>
                <a:latin typeface="Calibri"/>
                <a:ea typeface="Calibri"/>
                <a:cs typeface="Calibri"/>
                <a:sym typeface="Calibri"/>
              </a:defRPr>
            </a:lvl9pPr>
          </a:lstStyle>
          <a:p>
            <a:endParaRPr/>
          </a:p>
        </p:txBody>
      </p:sp>
      <p:pic>
        <p:nvPicPr>
          <p:cNvPr id="15" name="Shape 15"/>
          <p:cNvPicPr preferRelativeResize="0"/>
          <p:nvPr/>
        </p:nvPicPr>
        <p:blipFill rotWithShape="1">
          <a:blip r:embed="rId2">
            <a:alphaModFix/>
          </a:blip>
          <a:srcRect/>
          <a:stretch/>
        </p:blipFill>
        <p:spPr>
          <a:xfrm>
            <a:off x="0" y="4242844"/>
            <a:ext cx="4016825" cy="9986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92918" y="374650"/>
            <a:ext cx="8079600" cy="1243500"/>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1"/>
              </a:buClr>
              <a:buSzPts val="4100"/>
              <a:buFont typeface="Calibri"/>
              <a:buNone/>
              <a:defRPr sz="4100" b="0" i="0" u="none" strike="noStrike" cap="none">
                <a:solidFill>
                  <a:schemeClr val="accent1"/>
                </a:solidFill>
                <a:latin typeface="Calibri"/>
                <a:ea typeface="Calibri"/>
                <a:cs typeface="Calibri"/>
                <a:sym typeface="Calibri"/>
              </a:defRPr>
            </a:lvl1pPr>
            <a:lvl2pPr lvl="1">
              <a:spcBef>
                <a:spcPts val="0"/>
              </a:spcBef>
              <a:spcAft>
                <a:spcPts val="0"/>
              </a:spcAft>
              <a:buSzPts val="1100"/>
              <a:buFont typeface="Arial"/>
              <a:buNone/>
              <a:defRPr sz="1400"/>
            </a:lvl2pPr>
            <a:lvl3pPr lvl="2">
              <a:spcBef>
                <a:spcPts val="0"/>
              </a:spcBef>
              <a:spcAft>
                <a:spcPts val="0"/>
              </a:spcAft>
              <a:buSzPts val="1100"/>
              <a:buFont typeface="Arial"/>
              <a:buNone/>
              <a:defRPr sz="1400"/>
            </a:lvl3pPr>
            <a:lvl4pPr lvl="3">
              <a:spcBef>
                <a:spcPts val="0"/>
              </a:spcBef>
              <a:spcAft>
                <a:spcPts val="0"/>
              </a:spcAft>
              <a:buSzPts val="1100"/>
              <a:buFont typeface="Arial"/>
              <a:buNone/>
              <a:defRPr sz="1400"/>
            </a:lvl4pPr>
            <a:lvl5pPr lvl="4">
              <a:spcBef>
                <a:spcPts val="0"/>
              </a:spcBef>
              <a:spcAft>
                <a:spcPts val="0"/>
              </a:spcAft>
              <a:buSzPts val="1100"/>
              <a:buFont typeface="Arial"/>
              <a:buNone/>
              <a:defRPr sz="1400"/>
            </a:lvl5pPr>
            <a:lvl6pPr lvl="5">
              <a:spcBef>
                <a:spcPts val="0"/>
              </a:spcBef>
              <a:spcAft>
                <a:spcPts val="0"/>
              </a:spcAft>
              <a:buSzPts val="1100"/>
              <a:buFont typeface="Arial"/>
              <a:buNone/>
              <a:defRPr sz="1400"/>
            </a:lvl6pPr>
            <a:lvl7pPr lvl="6">
              <a:spcBef>
                <a:spcPts val="0"/>
              </a:spcBef>
              <a:spcAft>
                <a:spcPts val="0"/>
              </a:spcAft>
              <a:buSzPts val="1100"/>
              <a:buFont typeface="Arial"/>
              <a:buNone/>
              <a:defRPr sz="1400"/>
            </a:lvl7pPr>
            <a:lvl8pPr lvl="7">
              <a:spcBef>
                <a:spcPts val="0"/>
              </a:spcBef>
              <a:spcAft>
                <a:spcPts val="0"/>
              </a:spcAft>
              <a:buSzPts val="1100"/>
              <a:buFont typeface="Arial"/>
              <a:buNone/>
              <a:defRPr sz="1400"/>
            </a:lvl8pPr>
            <a:lvl9pPr lvl="8">
              <a:spcBef>
                <a:spcPts val="0"/>
              </a:spcBef>
              <a:spcAft>
                <a:spcPts val="0"/>
              </a:spcAft>
              <a:buSzPts val="1100"/>
              <a:buFont typeface="Arial"/>
              <a:buNone/>
              <a:defRPr sz="1400"/>
            </a:lvl9pPr>
          </a:lstStyle>
          <a:p>
            <a:endParaRPr/>
          </a:p>
        </p:txBody>
      </p:sp>
      <p:sp>
        <p:nvSpPr>
          <p:cNvPr id="18" name="Shape 18"/>
          <p:cNvSpPr txBox="1">
            <a:spLocks noGrp="1"/>
          </p:cNvSpPr>
          <p:nvPr>
            <p:ph type="body" idx="1"/>
          </p:nvPr>
        </p:nvSpPr>
        <p:spPr>
          <a:xfrm>
            <a:off x="507492" y="1508760"/>
            <a:ext cx="8065200" cy="2824500"/>
          </a:xfrm>
          <a:prstGeom prst="rect">
            <a:avLst/>
          </a:prstGeom>
          <a:noFill/>
          <a:ln>
            <a:noFill/>
          </a:ln>
        </p:spPr>
        <p:txBody>
          <a:bodyPr spcFirstLastPara="1" wrap="square" lIns="91425" tIns="91425" rIns="91425" bIns="91425" anchor="t" anchorCtr="0"/>
          <a:lstStyle>
            <a:lvl1pPr marL="457200" marR="0" lvl="0" indent="-342900" algn="l" rtl="0">
              <a:lnSpc>
                <a:spcPct val="85000"/>
              </a:lnSpc>
              <a:spcBef>
                <a:spcPts val="10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1pPr>
            <a:lvl2pPr marL="914400" marR="0" lvl="1" indent="-342900" algn="l" rtl="0">
              <a:lnSpc>
                <a:spcPct val="85000"/>
              </a:lnSpc>
              <a:spcBef>
                <a:spcPts val="5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2pPr>
            <a:lvl3pPr marL="1371600" marR="0" lvl="2" indent="-323850" algn="l" rtl="0">
              <a:lnSpc>
                <a:spcPct val="85000"/>
              </a:lnSpc>
              <a:spcBef>
                <a:spcPts val="500"/>
              </a:spcBef>
              <a:spcAft>
                <a:spcPts val="0"/>
              </a:spcAft>
              <a:buClr>
                <a:srgbClr val="262626"/>
              </a:buClr>
              <a:buSzPts val="1500"/>
              <a:buFont typeface="Arial"/>
              <a:buChar char=" "/>
              <a:defRPr sz="1500" b="0" i="1" u="none" strike="noStrike" cap="none">
                <a:solidFill>
                  <a:srgbClr val="262626"/>
                </a:solidFill>
                <a:latin typeface="Calibri"/>
                <a:ea typeface="Calibri"/>
                <a:cs typeface="Calibri"/>
                <a:sym typeface="Calibri"/>
              </a:defRPr>
            </a:lvl3pPr>
            <a:lvl4pPr marL="1828800" marR="0" lvl="3"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4pPr>
            <a:lvl5pPr marL="2286000" marR="0" lvl="4"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5pPr>
            <a:lvl6pPr marL="2743200" marR="0" lvl="5"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6pPr>
            <a:lvl7pPr marL="3200400" marR="0" lvl="6"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7pPr>
            <a:lvl8pPr marL="3657600" marR="0" lvl="7"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8pPr>
            <a:lvl9pPr marL="4114800" marR="0" lvl="8"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9pPr>
          </a:lstStyle>
          <a:p>
            <a:endParaRPr/>
          </a:p>
        </p:txBody>
      </p:sp>
      <p:sp>
        <p:nvSpPr>
          <p:cNvPr id="19" name="Shape 19"/>
          <p:cNvSpPr txBox="1">
            <a:spLocks noGrp="1"/>
          </p:cNvSpPr>
          <p:nvPr>
            <p:ph type="sldNum" idx="12"/>
          </p:nvPr>
        </p:nvSpPr>
        <p:spPr>
          <a:xfrm>
            <a:off x="439737" y="4333399"/>
            <a:ext cx="1173300" cy="4746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9pPr>
          </a:lstStyle>
          <a:p>
            <a:pPr marL="0" lvl="0" indent="0">
              <a:spcBef>
                <a:spcPts val="0"/>
              </a:spcBef>
              <a:spcAft>
                <a:spcPts val="0"/>
              </a:spcAft>
              <a:buNone/>
            </a:pPr>
            <a:r>
              <a:rPr lang="en"/>
              <a:t>Page#</a:t>
            </a:r>
            <a:endParaRPr sz="7700"/>
          </a:p>
        </p:txBody>
      </p:sp>
      <p:pic>
        <p:nvPicPr>
          <p:cNvPr id="20" name="Shape 20"/>
          <p:cNvPicPr preferRelativeResize="0"/>
          <p:nvPr/>
        </p:nvPicPr>
        <p:blipFill rotWithShape="1">
          <a:blip r:embed="rId2">
            <a:alphaModFix/>
          </a:blip>
          <a:srcRect/>
          <a:stretch/>
        </p:blipFill>
        <p:spPr>
          <a:xfrm>
            <a:off x="6868369" y="4222670"/>
            <a:ext cx="1768138" cy="611430"/>
          </a:xfrm>
          <a:prstGeom prst="rect">
            <a:avLst/>
          </a:prstGeom>
          <a:noFill/>
          <a:ln>
            <a:noFill/>
          </a:ln>
        </p:spPr>
      </p:pic>
      <p:pic>
        <p:nvPicPr>
          <p:cNvPr id="21" name="Shape 21"/>
          <p:cNvPicPr preferRelativeResize="0"/>
          <p:nvPr/>
        </p:nvPicPr>
        <p:blipFill rotWithShape="1">
          <a:blip r:embed="rId3">
            <a:alphaModFix/>
          </a:blip>
          <a:srcRect/>
          <a:stretch/>
        </p:blipFill>
        <p:spPr>
          <a:xfrm>
            <a:off x="159167" y="143173"/>
            <a:ext cx="561139" cy="56113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lstStyle>
            <a:lvl1pPr lvl="0" rtl="0">
              <a:spcBef>
                <a:spcPts val="0"/>
              </a:spcBef>
              <a:spcAft>
                <a:spcPts val="0"/>
              </a:spcAft>
              <a:buSzPts val="4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 name="Shape 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1000"/>
              </a:spcBef>
              <a:spcAft>
                <a:spcPts val="0"/>
              </a:spcAft>
              <a:buSzPts val="1800"/>
              <a:buChar char=" "/>
              <a:defRPr/>
            </a:lvl1pPr>
            <a:lvl2pPr marL="914400" lvl="1" indent="-342900" rtl="0">
              <a:spcBef>
                <a:spcPts val="500"/>
              </a:spcBef>
              <a:spcAft>
                <a:spcPts val="0"/>
              </a:spcAft>
              <a:buSzPts val="1800"/>
              <a:buChar char=" "/>
              <a:defRPr/>
            </a:lvl2pPr>
            <a:lvl3pPr marL="1371600" lvl="2" indent="-323850" rtl="0">
              <a:spcBef>
                <a:spcPts val="500"/>
              </a:spcBef>
              <a:spcAft>
                <a:spcPts val="0"/>
              </a:spcAft>
              <a:buSzPts val="1500"/>
              <a:buChar char=" "/>
              <a:defRPr/>
            </a:lvl3pPr>
            <a:lvl4pPr marL="1828800" lvl="3" indent="-317500" rtl="0">
              <a:spcBef>
                <a:spcPts val="500"/>
              </a:spcBef>
              <a:spcAft>
                <a:spcPts val="0"/>
              </a:spcAft>
              <a:buSzPts val="1400"/>
              <a:buChar char=" "/>
              <a:defRPr/>
            </a:lvl4pPr>
            <a:lvl5pPr marL="2286000" lvl="4" indent="-317500" rtl="0">
              <a:spcBef>
                <a:spcPts val="500"/>
              </a:spcBef>
              <a:spcAft>
                <a:spcPts val="0"/>
              </a:spcAft>
              <a:buSzPts val="1400"/>
              <a:buChar char=" "/>
              <a:defRPr/>
            </a:lvl5pPr>
            <a:lvl6pPr marL="2743200" lvl="5" indent="-317500" rtl="0">
              <a:spcBef>
                <a:spcPts val="500"/>
              </a:spcBef>
              <a:spcAft>
                <a:spcPts val="0"/>
              </a:spcAft>
              <a:buSzPts val="1400"/>
              <a:buChar char=" "/>
              <a:defRPr/>
            </a:lvl6pPr>
            <a:lvl7pPr marL="3200400" lvl="6" indent="-317500" rtl="0">
              <a:spcBef>
                <a:spcPts val="500"/>
              </a:spcBef>
              <a:spcAft>
                <a:spcPts val="0"/>
              </a:spcAft>
              <a:buSzPts val="1400"/>
              <a:buChar char=" "/>
              <a:defRPr/>
            </a:lvl7pPr>
            <a:lvl8pPr marL="3657600" lvl="7" indent="-317500" rtl="0">
              <a:spcBef>
                <a:spcPts val="500"/>
              </a:spcBef>
              <a:spcAft>
                <a:spcPts val="0"/>
              </a:spcAft>
              <a:buSzPts val="1400"/>
              <a:buChar char=" "/>
              <a:defRPr/>
            </a:lvl8pPr>
            <a:lvl9pPr marL="4114800" lvl="8" indent="-317500" rtl="0">
              <a:spcBef>
                <a:spcPts val="500"/>
              </a:spcBef>
              <a:spcAft>
                <a:spcPts val="0"/>
              </a:spcAft>
              <a:buSzPts val="1400"/>
              <a:buChar char=" "/>
              <a:defRPr/>
            </a:lvl9pPr>
          </a:lstStyle>
          <a:p>
            <a:endParaRPr/>
          </a:p>
        </p:txBody>
      </p:sp>
      <p:sp>
        <p:nvSpPr>
          <p:cNvPr id="25" name="Shape 25"/>
          <p:cNvSpPr txBox="1">
            <a:spLocks noGrp="1"/>
          </p:cNvSpPr>
          <p:nvPr>
            <p:ph type="sldNum" idx="12"/>
          </p:nvPr>
        </p:nvSpPr>
        <p:spPr>
          <a:xfrm>
            <a:off x="8490250" y="4681009"/>
            <a:ext cx="548700" cy="393600"/>
          </a:xfrm>
          <a:prstGeom prst="rect">
            <a:avLst/>
          </a:prstGeom>
        </p:spPr>
        <p:txBody>
          <a:bodyPr spcFirstLastPara="1" wrap="square" lIns="68575" tIns="34275" rIns="68575" bIns="34275" anchor="b"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92918" y="374650"/>
            <a:ext cx="8079600" cy="1243500"/>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chemeClr val="accent1"/>
              </a:buClr>
              <a:buSzPts val="4100"/>
              <a:buFont typeface="Calibri"/>
              <a:buNone/>
              <a:defRPr sz="4100" b="0" i="0" u="none" strike="noStrike" cap="none">
                <a:solidFill>
                  <a:schemeClr val="accent1"/>
                </a:solidFill>
                <a:latin typeface="Calibri"/>
                <a:ea typeface="Calibri"/>
                <a:cs typeface="Calibri"/>
                <a:sym typeface="Calibri"/>
              </a:defRPr>
            </a:lvl1pPr>
            <a:lvl2pPr lvl="1">
              <a:spcBef>
                <a:spcPts val="0"/>
              </a:spcBef>
              <a:spcAft>
                <a:spcPts val="0"/>
              </a:spcAft>
              <a:buSzPts val="1100"/>
              <a:buFont typeface="Arial"/>
              <a:buNone/>
              <a:defRPr sz="1400"/>
            </a:lvl2pPr>
            <a:lvl3pPr lvl="2">
              <a:spcBef>
                <a:spcPts val="0"/>
              </a:spcBef>
              <a:spcAft>
                <a:spcPts val="0"/>
              </a:spcAft>
              <a:buSzPts val="1100"/>
              <a:buFont typeface="Arial"/>
              <a:buNone/>
              <a:defRPr sz="1400"/>
            </a:lvl3pPr>
            <a:lvl4pPr lvl="3">
              <a:spcBef>
                <a:spcPts val="0"/>
              </a:spcBef>
              <a:spcAft>
                <a:spcPts val="0"/>
              </a:spcAft>
              <a:buSzPts val="1100"/>
              <a:buFont typeface="Arial"/>
              <a:buNone/>
              <a:defRPr sz="1400"/>
            </a:lvl4pPr>
            <a:lvl5pPr lvl="4">
              <a:spcBef>
                <a:spcPts val="0"/>
              </a:spcBef>
              <a:spcAft>
                <a:spcPts val="0"/>
              </a:spcAft>
              <a:buSzPts val="1100"/>
              <a:buFont typeface="Arial"/>
              <a:buNone/>
              <a:defRPr sz="1400"/>
            </a:lvl5pPr>
            <a:lvl6pPr lvl="5">
              <a:spcBef>
                <a:spcPts val="0"/>
              </a:spcBef>
              <a:spcAft>
                <a:spcPts val="0"/>
              </a:spcAft>
              <a:buSzPts val="1100"/>
              <a:buFont typeface="Arial"/>
              <a:buNone/>
              <a:defRPr sz="1400"/>
            </a:lvl6pPr>
            <a:lvl7pPr lvl="6">
              <a:spcBef>
                <a:spcPts val="0"/>
              </a:spcBef>
              <a:spcAft>
                <a:spcPts val="0"/>
              </a:spcAft>
              <a:buSzPts val="1100"/>
              <a:buFont typeface="Arial"/>
              <a:buNone/>
              <a:defRPr sz="1400"/>
            </a:lvl7pPr>
            <a:lvl8pPr lvl="7">
              <a:spcBef>
                <a:spcPts val="0"/>
              </a:spcBef>
              <a:spcAft>
                <a:spcPts val="0"/>
              </a:spcAft>
              <a:buSzPts val="1100"/>
              <a:buFont typeface="Arial"/>
              <a:buNone/>
              <a:defRPr sz="1400"/>
            </a:lvl8pPr>
            <a:lvl9pPr lvl="8">
              <a:spcBef>
                <a:spcPts val="0"/>
              </a:spcBef>
              <a:spcAft>
                <a:spcPts val="0"/>
              </a:spcAft>
              <a:buSzPts val="1100"/>
              <a:buFont typeface="Arial"/>
              <a:buNone/>
              <a:defRPr sz="1400"/>
            </a:lvl9pPr>
          </a:lstStyle>
          <a:p>
            <a:endParaRPr/>
          </a:p>
        </p:txBody>
      </p:sp>
      <p:sp>
        <p:nvSpPr>
          <p:cNvPr id="7" name="Shape 7"/>
          <p:cNvSpPr txBox="1">
            <a:spLocks noGrp="1"/>
          </p:cNvSpPr>
          <p:nvPr>
            <p:ph type="body" idx="1"/>
          </p:nvPr>
        </p:nvSpPr>
        <p:spPr>
          <a:xfrm>
            <a:off x="507492" y="1508760"/>
            <a:ext cx="8065200" cy="2824500"/>
          </a:xfrm>
          <a:prstGeom prst="rect">
            <a:avLst/>
          </a:prstGeom>
          <a:noFill/>
          <a:ln>
            <a:noFill/>
          </a:ln>
        </p:spPr>
        <p:txBody>
          <a:bodyPr spcFirstLastPara="1" wrap="square" lIns="91425" tIns="91425" rIns="91425" bIns="91425" anchor="t" anchorCtr="0"/>
          <a:lstStyle>
            <a:lvl1pPr marL="457200" marR="0" lvl="0" indent="-342900" algn="l" rtl="0">
              <a:lnSpc>
                <a:spcPct val="85000"/>
              </a:lnSpc>
              <a:spcBef>
                <a:spcPts val="10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1pPr>
            <a:lvl2pPr marL="914400" marR="0" lvl="1" indent="-342900" algn="l" rtl="0">
              <a:lnSpc>
                <a:spcPct val="85000"/>
              </a:lnSpc>
              <a:spcBef>
                <a:spcPts val="500"/>
              </a:spcBef>
              <a:spcAft>
                <a:spcPts val="0"/>
              </a:spcAft>
              <a:buClr>
                <a:srgbClr val="262626"/>
              </a:buClr>
              <a:buSzPts val="1800"/>
              <a:buFont typeface="Arial"/>
              <a:buChar char=" "/>
              <a:defRPr sz="1800" b="0" i="0" u="none" strike="noStrike" cap="none">
                <a:solidFill>
                  <a:srgbClr val="262626"/>
                </a:solidFill>
                <a:latin typeface="Calibri"/>
                <a:ea typeface="Calibri"/>
                <a:cs typeface="Calibri"/>
                <a:sym typeface="Calibri"/>
              </a:defRPr>
            </a:lvl2pPr>
            <a:lvl3pPr marL="1371600" marR="0" lvl="2" indent="-323850" algn="l" rtl="0">
              <a:lnSpc>
                <a:spcPct val="85000"/>
              </a:lnSpc>
              <a:spcBef>
                <a:spcPts val="500"/>
              </a:spcBef>
              <a:spcAft>
                <a:spcPts val="0"/>
              </a:spcAft>
              <a:buClr>
                <a:srgbClr val="262626"/>
              </a:buClr>
              <a:buSzPts val="1500"/>
              <a:buFont typeface="Arial"/>
              <a:buChar char=" "/>
              <a:defRPr sz="1500" b="0" i="1" u="none" strike="noStrike" cap="none">
                <a:solidFill>
                  <a:srgbClr val="262626"/>
                </a:solidFill>
                <a:latin typeface="Calibri"/>
                <a:ea typeface="Calibri"/>
                <a:cs typeface="Calibri"/>
                <a:sym typeface="Calibri"/>
              </a:defRPr>
            </a:lvl3pPr>
            <a:lvl4pPr marL="1828800" marR="0" lvl="3"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4pPr>
            <a:lvl5pPr marL="2286000" marR="0" lvl="4"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5pPr>
            <a:lvl6pPr marL="2743200" marR="0" lvl="5"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6pPr>
            <a:lvl7pPr marL="3200400" marR="0" lvl="6"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7pPr>
            <a:lvl8pPr marL="3657600" marR="0" lvl="7"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8pPr>
            <a:lvl9pPr marL="4114800" marR="0" lvl="8" indent="-317500" algn="l" rtl="0">
              <a:lnSpc>
                <a:spcPct val="85000"/>
              </a:lnSpc>
              <a:spcBef>
                <a:spcPts val="500"/>
              </a:spcBef>
              <a:spcAft>
                <a:spcPts val="0"/>
              </a:spcAft>
              <a:buClr>
                <a:srgbClr val="262626"/>
              </a:buClr>
              <a:buSzPts val="1400"/>
              <a:buFont typeface="Arial"/>
              <a:buChar char=" "/>
              <a:defRPr sz="1400" b="0" i="0" u="none" strike="noStrike" cap="none">
                <a:solidFill>
                  <a:srgbClr val="262626"/>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514350" y="4809335"/>
            <a:ext cx="3086100" cy="171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100"/>
              <a:buFont typeface="Calibri"/>
              <a:buNone/>
              <a:defRPr sz="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514350" y="4916023"/>
            <a:ext cx="3771900" cy="171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100"/>
              <a:buFont typeface="Calibri"/>
              <a:buNone/>
              <a:defRPr sz="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72944" y="4407309"/>
            <a:ext cx="2194500" cy="10479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SzPts val="7700"/>
              <a:buFont typeface="Calibri"/>
              <a:buNone/>
              <a:defRPr sz="7700" b="0" i="0" u="none" strike="noStrike" cap="none">
                <a:solidFill>
                  <a:schemeClr val="accent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Blockchain" TargetMode="External"/><Relationship Id="rId4" Type="http://schemas.openxmlformats.org/officeDocument/2006/relationships/hyperlink" Target="https://en.wikipedia.org/wiki/Ledger" TargetMode="External"/><Relationship Id="rId5"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452628" y="577850"/>
            <a:ext cx="8086800" cy="2514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Introduction to Ethereum</a:t>
            </a:r>
            <a:endParaRPr/>
          </a:p>
        </p:txBody>
      </p:sp>
      <p:pic>
        <p:nvPicPr>
          <p:cNvPr id="31" name="Shape 31"/>
          <p:cNvPicPr preferRelativeResize="0"/>
          <p:nvPr/>
        </p:nvPicPr>
        <p:blipFill>
          <a:blip r:embed="rId3">
            <a:alphaModFix/>
          </a:blip>
          <a:stretch>
            <a:fillRect/>
          </a:stretch>
        </p:blipFill>
        <p:spPr>
          <a:xfrm>
            <a:off x="6195951" y="821893"/>
            <a:ext cx="1432623" cy="23332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Bitcoin’s UTXO Model</a:t>
            </a:r>
            <a:endParaRPr/>
          </a:p>
        </p:txBody>
      </p:sp>
      <p:sp>
        <p:nvSpPr>
          <p:cNvPr id="130" name="Shape 1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Pros</a:t>
            </a:r>
            <a:endParaRPr/>
          </a:p>
          <a:p>
            <a:pPr marL="914400" lvl="1" indent="-342900" rtl="0">
              <a:spcBef>
                <a:spcPts val="0"/>
              </a:spcBef>
              <a:spcAft>
                <a:spcPts val="0"/>
              </a:spcAft>
              <a:buSzPts val="1800"/>
              <a:buChar char=" "/>
            </a:pPr>
            <a:r>
              <a:rPr lang="en"/>
              <a:t>Parallel processing (order doesn’t matter)</a:t>
            </a:r>
            <a:endParaRPr/>
          </a:p>
          <a:p>
            <a:pPr marL="914400" lvl="1" indent="-342900" rtl="0">
              <a:spcBef>
                <a:spcPts val="0"/>
              </a:spcBef>
              <a:spcAft>
                <a:spcPts val="0"/>
              </a:spcAft>
              <a:buSzPts val="1800"/>
              <a:buChar char=" "/>
            </a:pPr>
            <a:r>
              <a:rPr lang="en"/>
              <a:t>Better privacy (different change address)</a:t>
            </a:r>
            <a:endParaRPr/>
          </a:p>
          <a:p>
            <a:pPr marL="457200" lvl="0" indent="-342900" rtl="0">
              <a:spcBef>
                <a:spcPts val="0"/>
              </a:spcBef>
              <a:spcAft>
                <a:spcPts val="0"/>
              </a:spcAft>
              <a:buSzPts val="1800"/>
              <a:buChar char=" "/>
            </a:pPr>
            <a:r>
              <a:rPr lang="en"/>
              <a:t>Cons</a:t>
            </a:r>
            <a:endParaRPr/>
          </a:p>
          <a:p>
            <a:pPr marL="914400" lvl="1" indent="-342900" rtl="0">
              <a:spcBef>
                <a:spcPts val="0"/>
              </a:spcBef>
              <a:spcAft>
                <a:spcPts val="0"/>
              </a:spcAft>
              <a:buSzPts val="1800"/>
              <a:buChar char=" "/>
            </a:pPr>
            <a:r>
              <a:rPr lang="en"/>
              <a:t>Complicated to implement</a:t>
            </a:r>
            <a:endParaRPr/>
          </a:p>
          <a:p>
            <a:pPr marL="914400" lvl="1" indent="-342900" rtl="0">
              <a:spcBef>
                <a:spcPts val="0"/>
              </a:spcBef>
              <a:spcAft>
                <a:spcPts val="0"/>
              </a:spcAft>
              <a:buSzPts val="1800"/>
              <a:buChar char=" "/>
            </a:pPr>
            <a:r>
              <a:rPr lang="en"/>
              <a:t>Statelessness</a:t>
            </a:r>
            <a:endParaRPr/>
          </a:p>
          <a:p>
            <a:pPr marL="457200" lvl="0" indent="0" rtl="0">
              <a:lnSpc>
                <a:spcPct val="115000"/>
              </a:lnSpc>
              <a:spcBef>
                <a:spcPts val="1000"/>
              </a:spcBef>
              <a:spcAft>
                <a:spcPts val="0"/>
              </a:spcAft>
              <a:buNone/>
            </a:pPr>
            <a:endParaRPr/>
          </a:p>
          <a:p>
            <a:pPr marL="457200" lvl="0" indent="-342900" rtl="0">
              <a:spcBef>
                <a:spcPts val="1000"/>
              </a:spcBef>
              <a:spcAft>
                <a:spcPts val="0"/>
              </a:spcAft>
              <a:buSzPts val="1800"/>
              <a:buChar char=" "/>
            </a:pPr>
            <a:endParaRPr/>
          </a:p>
          <a:p>
            <a:pPr marL="457200" lvl="0" indent="-342900">
              <a:spcBef>
                <a:spcPts val="0"/>
              </a:spcBef>
              <a:spcAft>
                <a:spcPts val="0"/>
              </a:spcAft>
              <a:buSzPts val="1800"/>
              <a:buChar char=" "/>
            </a:pPr>
            <a:endParaRPr/>
          </a:p>
        </p:txBody>
      </p:sp>
      <p:pic>
        <p:nvPicPr>
          <p:cNvPr id="131" name="Shape 131"/>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Ethereum’s Account Model</a:t>
            </a:r>
            <a:endParaRPr/>
          </a:p>
        </p:txBody>
      </p:sp>
      <p:sp>
        <p:nvSpPr>
          <p:cNvPr id="137" name="Shape 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85000"/>
              </a:lnSpc>
              <a:spcBef>
                <a:spcPts val="1000"/>
              </a:spcBef>
              <a:spcAft>
                <a:spcPts val="0"/>
              </a:spcAft>
              <a:buClr>
                <a:srgbClr val="262626"/>
              </a:buClr>
              <a:buSzPts val="1800"/>
              <a:buFont typeface="Arial"/>
              <a:buChar char=" "/>
            </a:pPr>
            <a:r>
              <a:rPr lang="en"/>
              <a:t>Externally Owned Accounts</a:t>
            </a:r>
            <a:endParaRPr/>
          </a:p>
          <a:p>
            <a:pPr marL="914400" marR="0" lvl="1" indent="-342900" algn="l" rtl="0">
              <a:lnSpc>
                <a:spcPct val="85000"/>
              </a:lnSpc>
              <a:spcBef>
                <a:spcPts val="0"/>
              </a:spcBef>
              <a:spcAft>
                <a:spcPts val="0"/>
              </a:spcAft>
              <a:buSzPts val="1800"/>
              <a:buChar char=" "/>
            </a:pPr>
            <a:r>
              <a:rPr lang="en"/>
              <a:t>EOA Accounts have balances</a:t>
            </a:r>
            <a:endParaRPr/>
          </a:p>
          <a:p>
            <a:pPr marL="457200" marR="0" lvl="0" indent="-342900" algn="l" rtl="0">
              <a:lnSpc>
                <a:spcPct val="85000"/>
              </a:lnSpc>
              <a:spcBef>
                <a:spcPts val="0"/>
              </a:spcBef>
              <a:spcAft>
                <a:spcPts val="0"/>
              </a:spcAft>
              <a:buSzPts val="1800"/>
              <a:buChar char=" "/>
            </a:pPr>
            <a:endParaRPr/>
          </a:p>
          <a:p>
            <a:pPr marL="457200" marR="0" lvl="0" indent="-342900" algn="l" rtl="0">
              <a:lnSpc>
                <a:spcPct val="85000"/>
              </a:lnSpc>
              <a:spcBef>
                <a:spcPts val="0"/>
              </a:spcBef>
              <a:spcAft>
                <a:spcPts val="0"/>
              </a:spcAft>
              <a:buSzPts val="1800"/>
              <a:buChar char=" "/>
            </a:pPr>
            <a:r>
              <a:rPr lang="en"/>
              <a:t>Contract Accounts</a:t>
            </a:r>
            <a:endParaRPr/>
          </a:p>
          <a:p>
            <a:pPr marL="914400" marR="0" lvl="1" indent="-342900" algn="l" rtl="0">
              <a:lnSpc>
                <a:spcPct val="85000"/>
              </a:lnSpc>
              <a:spcBef>
                <a:spcPts val="0"/>
              </a:spcBef>
              <a:spcAft>
                <a:spcPts val="0"/>
              </a:spcAft>
              <a:buSzPts val="1800"/>
              <a:buChar char=" "/>
            </a:pPr>
            <a:r>
              <a:rPr lang="en"/>
              <a:t>Have balances and contract storage</a:t>
            </a:r>
            <a:endParaRPr/>
          </a:p>
          <a:p>
            <a:pPr marL="914400" marR="0" lvl="1" indent="-342900" algn="l" rtl="0">
              <a:lnSpc>
                <a:spcPct val="85000"/>
              </a:lnSpc>
              <a:spcBef>
                <a:spcPts val="0"/>
              </a:spcBef>
              <a:spcAft>
                <a:spcPts val="0"/>
              </a:spcAft>
              <a:buSzPts val="1800"/>
              <a:buChar char=" "/>
            </a:pPr>
            <a:r>
              <a:rPr lang="en"/>
              <a:t>Smart Contracts</a:t>
            </a:r>
            <a:endParaRPr/>
          </a:p>
        </p:txBody>
      </p:sp>
      <p:pic>
        <p:nvPicPr>
          <p:cNvPr id="138" name="Shape 138"/>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Ethereum Accounts</a:t>
            </a:r>
            <a:endParaRPr/>
          </a:p>
        </p:txBody>
      </p:sp>
      <p:sp>
        <p:nvSpPr>
          <p:cNvPr id="144" name="Shape 1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85000"/>
              </a:lnSpc>
              <a:spcBef>
                <a:spcPts val="1000"/>
              </a:spcBef>
              <a:spcAft>
                <a:spcPts val="0"/>
              </a:spcAft>
              <a:buClr>
                <a:srgbClr val="262626"/>
              </a:buClr>
              <a:buSzPts val="1800"/>
              <a:buFont typeface="Arial"/>
              <a:buChar char=" "/>
            </a:pPr>
            <a:r>
              <a:rPr lang="en"/>
              <a:t>Pros</a:t>
            </a:r>
            <a:endParaRPr/>
          </a:p>
          <a:p>
            <a:pPr marL="914400" marR="0" lvl="1" indent="-342900" algn="l" rtl="0">
              <a:lnSpc>
                <a:spcPct val="85000"/>
              </a:lnSpc>
              <a:spcBef>
                <a:spcPts val="0"/>
              </a:spcBef>
              <a:spcAft>
                <a:spcPts val="0"/>
              </a:spcAft>
              <a:buClr>
                <a:srgbClr val="262626"/>
              </a:buClr>
              <a:buSzPts val="1800"/>
              <a:buFont typeface="Arial"/>
              <a:buChar char=" "/>
            </a:pPr>
            <a:r>
              <a:rPr lang="en"/>
              <a:t>Less space required per EOA</a:t>
            </a:r>
            <a:endParaRPr/>
          </a:p>
          <a:p>
            <a:pPr marL="914400" marR="0" lvl="1" indent="-342900" algn="l" rtl="0">
              <a:lnSpc>
                <a:spcPct val="85000"/>
              </a:lnSpc>
              <a:spcBef>
                <a:spcPts val="0"/>
              </a:spcBef>
              <a:spcAft>
                <a:spcPts val="0"/>
              </a:spcAft>
              <a:buSzPts val="1800"/>
              <a:buChar char=" "/>
            </a:pPr>
            <a:r>
              <a:rPr lang="en"/>
              <a:t>Simpler conceptually and in implementation</a:t>
            </a:r>
            <a:endParaRPr/>
          </a:p>
          <a:p>
            <a:pPr marL="914400" marR="0" lvl="1" indent="-342900" algn="l" rtl="0">
              <a:lnSpc>
                <a:spcPct val="85000"/>
              </a:lnSpc>
              <a:spcBef>
                <a:spcPts val="0"/>
              </a:spcBef>
              <a:spcAft>
                <a:spcPts val="0"/>
              </a:spcAft>
              <a:buSzPts val="1800"/>
              <a:buChar char=" "/>
            </a:pPr>
            <a:r>
              <a:rPr lang="en"/>
              <a:t>More fungible</a:t>
            </a:r>
            <a:endParaRPr/>
          </a:p>
          <a:p>
            <a:pPr marL="914400" marR="0" lvl="1" indent="-342900" algn="l" rtl="0">
              <a:lnSpc>
                <a:spcPct val="85000"/>
              </a:lnSpc>
              <a:spcBef>
                <a:spcPts val="0"/>
              </a:spcBef>
              <a:spcAft>
                <a:spcPts val="0"/>
              </a:spcAft>
              <a:buSzPts val="1800"/>
              <a:buChar char=" "/>
            </a:pPr>
            <a:r>
              <a:rPr lang="en"/>
              <a:t>Simpler light clients</a:t>
            </a:r>
            <a:endParaRPr/>
          </a:p>
          <a:p>
            <a:pPr marL="914400" marR="0" lvl="1" indent="-342900" algn="l" rtl="0">
              <a:lnSpc>
                <a:spcPct val="85000"/>
              </a:lnSpc>
              <a:spcBef>
                <a:spcPts val="0"/>
              </a:spcBef>
              <a:spcAft>
                <a:spcPts val="0"/>
              </a:spcAft>
              <a:buSzPts val="1800"/>
              <a:buChar char=" "/>
            </a:pPr>
            <a:endParaRPr/>
          </a:p>
          <a:p>
            <a:pPr marL="457200" marR="0" lvl="0" indent="-342900" algn="l" rtl="0">
              <a:lnSpc>
                <a:spcPct val="85000"/>
              </a:lnSpc>
              <a:spcBef>
                <a:spcPts val="0"/>
              </a:spcBef>
              <a:spcAft>
                <a:spcPts val="0"/>
              </a:spcAft>
              <a:buSzPts val="1800"/>
              <a:buChar char=" "/>
            </a:pPr>
            <a:r>
              <a:rPr lang="en"/>
              <a:t>Cons</a:t>
            </a:r>
            <a:endParaRPr/>
          </a:p>
          <a:p>
            <a:pPr marL="914400" marR="0" lvl="1" indent="-342900" algn="l" rtl="0">
              <a:lnSpc>
                <a:spcPct val="85000"/>
              </a:lnSpc>
              <a:spcBef>
                <a:spcPts val="0"/>
              </a:spcBef>
              <a:spcAft>
                <a:spcPts val="0"/>
              </a:spcAft>
              <a:buSzPts val="1800"/>
              <a:buChar char=" "/>
            </a:pPr>
            <a:r>
              <a:rPr lang="en"/>
              <a:t>Cannot remove unused accounts</a:t>
            </a:r>
            <a:endParaRPr/>
          </a:p>
        </p:txBody>
      </p:sp>
      <p:pic>
        <p:nvPicPr>
          <p:cNvPr id="145" name="Shape 145"/>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Account VS UTXO Pros</a:t>
            </a:r>
            <a:endParaRPr/>
          </a:p>
        </p:txBody>
      </p:sp>
      <p:sp>
        <p:nvSpPr>
          <p:cNvPr id="151" name="Shape 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85000"/>
              </a:lnSpc>
              <a:spcBef>
                <a:spcPts val="1000"/>
              </a:spcBef>
              <a:spcAft>
                <a:spcPts val="0"/>
              </a:spcAft>
              <a:buClr>
                <a:srgbClr val="262626"/>
              </a:buClr>
              <a:buSzPts val="1800"/>
              <a:buFont typeface="Arial"/>
              <a:buChar char=" "/>
            </a:pPr>
            <a:r>
              <a:rPr lang="en"/>
              <a:t>UTXO</a:t>
            </a:r>
            <a:endParaRPr/>
          </a:p>
          <a:p>
            <a:pPr marL="914400" marR="0" lvl="1" indent="-342900" algn="l" rtl="0">
              <a:lnSpc>
                <a:spcPct val="85000"/>
              </a:lnSpc>
              <a:spcBef>
                <a:spcPts val="0"/>
              </a:spcBef>
              <a:spcAft>
                <a:spcPts val="0"/>
              </a:spcAft>
              <a:buSzPts val="1800"/>
              <a:buChar char=" "/>
            </a:pPr>
            <a:r>
              <a:rPr lang="en"/>
              <a:t>More private</a:t>
            </a:r>
            <a:endParaRPr/>
          </a:p>
          <a:p>
            <a:pPr marL="914400" marR="0" lvl="1" indent="-342900" algn="l" rtl="0">
              <a:lnSpc>
                <a:spcPct val="85000"/>
              </a:lnSpc>
              <a:spcBef>
                <a:spcPts val="0"/>
              </a:spcBef>
              <a:spcAft>
                <a:spcPts val="0"/>
              </a:spcAft>
              <a:buSzPts val="1800"/>
              <a:buChar char=" "/>
            </a:pPr>
            <a:r>
              <a:rPr lang="en"/>
              <a:t>Potentially more scalable</a:t>
            </a:r>
            <a:endParaRPr/>
          </a:p>
          <a:p>
            <a:pPr marL="457200" marR="0" lvl="0" indent="-342900" algn="l" rtl="0">
              <a:lnSpc>
                <a:spcPct val="85000"/>
              </a:lnSpc>
              <a:spcBef>
                <a:spcPts val="0"/>
              </a:spcBef>
              <a:spcAft>
                <a:spcPts val="0"/>
              </a:spcAft>
              <a:buSzPts val="1800"/>
              <a:buChar char=" "/>
            </a:pPr>
            <a:endParaRPr/>
          </a:p>
          <a:p>
            <a:pPr marL="457200" marR="0" lvl="0" indent="-342900" algn="l" rtl="0">
              <a:lnSpc>
                <a:spcPct val="85000"/>
              </a:lnSpc>
              <a:spcBef>
                <a:spcPts val="0"/>
              </a:spcBef>
              <a:spcAft>
                <a:spcPts val="0"/>
              </a:spcAft>
              <a:buSzPts val="1800"/>
              <a:buChar char=" "/>
            </a:pPr>
            <a:r>
              <a:rPr lang="en"/>
              <a:t>Accounts</a:t>
            </a:r>
            <a:endParaRPr/>
          </a:p>
          <a:p>
            <a:pPr marL="914400" marR="0" lvl="1" indent="-342900" algn="l" rtl="0">
              <a:lnSpc>
                <a:spcPct val="85000"/>
              </a:lnSpc>
              <a:spcBef>
                <a:spcPts val="0"/>
              </a:spcBef>
              <a:spcAft>
                <a:spcPts val="0"/>
              </a:spcAft>
              <a:buSzPts val="1800"/>
              <a:buChar char=" "/>
            </a:pPr>
            <a:r>
              <a:rPr lang="en"/>
              <a:t>Less Space</a:t>
            </a:r>
            <a:endParaRPr/>
          </a:p>
          <a:p>
            <a:pPr marL="914400" marR="0" lvl="1" indent="-342900" algn="l" rtl="0">
              <a:lnSpc>
                <a:spcPct val="85000"/>
              </a:lnSpc>
              <a:spcBef>
                <a:spcPts val="0"/>
              </a:spcBef>
              <a:spcAft>
                <a:spcPts val="0"/>
              </a:spcAft>
              <a:buSzPts val="1800"/>
              <a:buChar char=" "/>
            </a:pPr>
            <a:r>
              <a:rPr lang="en"/>
              <a:t>Simpler</a:t>
            </a:r>
            <a:endParaRPr/>
          </a:p>
          <a:p>
            <a:pPr marL="914400" marR="0" lvl="1" indent="-342900" algn="l" rtl="0">
              <a:lnSpc>
                <a:spcPct val="85000"/>
              </a:lnSpc>
              <a:spcBef>
                <a:spcPts val="0"/>
              </a:spcBef>
              <a:spcAft>
                <a:spcPts val="0"/>
              </a:spcAft>
              <a:buSzPts val="1800"/>
              <a:buChar char=" "/>
            </a:pPr>
            <a:r>
              <a:rPr lang="en"/>
              <a:t>Fungible</a:t>
            </a:r>
            <a:endParaRPr/>
          </a:p>
          <a:p>
            <a:pPr marL="914400" marR="0" lvl="1" indent="-342900" algn="l" rtl="0">
              <a:lnSpc>
                <a:spcPct val="85000"/>
              </a:lnSpc>
              <a:spcBef>
                <a:spcPts val="0"/>
              </a:spcBef>
              <a:spcAft>
                <a:spcPts val="0"/>
              </a:spcAft>
              <a:buSzPts val="1800"/>
              <a:buChar char=" "/>
            </a:pPr>
            <a:r>
              <a:rPr lang="en"/>
              <a:t>Simpler light clients</a:t>
            </a:r>
            <a:endParaRPr/>
          </a:p>
        </p:txBody>
      </p:sp>
      <p:pic>
        <p:nvPicPr>
          <p:cNvPr id="152" name="Shape 152"/>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Ethereum, EVM, Ether / ETH, ETC</a:t>
            </a:r>
            <a:endParaRPr/>
          </a:p>
        </p:txBody>
      </p:sp>
      <p:sp>
        <p:nvSpPr>
          <p:cNvPr id="158" name="Shape 1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Ethereum</a:t>
            </a:r>
            <a:endParaRPr/>
          </a:p>
          <a:p>
            <a:pPr marL="914400" lvl="1" indent="-342900" rtl="0">
              <a:spcBef>
                <a:spcPts val="0"/>
              </a:spcBef>
              <a:spcAft>
                <a:spcPts val="0"/>
              </a:spcAft>
              <a:buSzPts val="1800"/>
              <a:buChar char=" "/>
            </a:pPr>
            <a:r>
              <a:rPr lang="en"/>
              <a:t>Open blockchain platform (blanket term)</a:t>
            </a:r>
            <a:endParaRPr/>
          </a:p>
          <a:p>
            <a:pPr marL="457200" lvl="0" indent="-342900" rtl="0">
              <a:spcBef>
                <a:spcPts val="0"/>
              </a:spcBef>
              <a:spcAft>
                <a:spcPts val="0"/>
              </a:spcAft>
              <a:buSzPts val="1800"/>
              <a:buChar char=" "/>
            </a:pPr>
            <a:r>
              <a:rPr lang="en"/>
              <a:t>Ethereum Virtual Machine (EVM)</a:t>
            </a:r>
            <a:endParaRPr/>
          </a:p>
          <a:p>
            <a:pPr marL="914400" lvl="1" indent="-342900" rtl="0">
              <a:spcBef>
                <a:spcPts val="0"/>
              </a:spcBef>
              <a:spcAft>
                <a:spcPts val="0"/>
              </a:spcAft>
              <a:buSzPts val="1800"/>
              <a:buChar char=" "/>
            </a:pPr>
            <a:r>
              <a:rPr lang="en"/>
              <a:t>Stateful ledger</a:t>
            </a:r>
            <a:endParaRPr/>
          </a:p>
          <a:p>
            <a:pPr marL="914400" lvl="1" indent="-342900" rtl="0">
              <a:spcBef>
                <a:spcPts val="0"/>
              </a:spcBef>
              <a:spcAft>
                <a:spcPts val="0"/>
              </a:spcAft>
              <a:buSzPts val="1800"/>
              <a:buChar char=" "/>
            </a:pPr>
            <a:r>
              <a:rPr lang="en"/>
              <a:t>Smart Contracts</a:t>
            </a:r>
            <a:endParaRPr/>
          </a:p>
          <a:p>
            <a:pPr marL="914400" lvl="1" indent="-342900" rtl="0">
              <a:spcBef>
                <a:spcPts val="0"/>
              </a:spcBef>
              <a:spcAft>
                <a:spcPts val="0"/>
              </a:spcAft>
              <a:buSzPts val="1800"/>
              <a:buChar char=" "/>
            </a:pPr>
            <a:r>
              <a:rPr lang="en"/>
              <a:t>Nodes (can mine but doesn’t have to)</a:t>
            </a:r>
            <a:endParaRPr/>
          </a:p>
          <a:p>
            <a:pPr marL="457200" lvl="0" indent="-342900" rtl="0">
              <a:spcBef>
                <a:spcPts val="0"/>
              </a:spcBef>
              <a:spcAft>
                <a:spcPts val="0"/>
              </a:spcAft>
              <a:buSzPts val="1800"/>
              <a:buChar char=" "/>
            </a:pPr>
            <a:r>
              <a:rPr lang="en"/>
              <a:t>Ether / ETH</a:t>
            </a:r>
            <a:endParaRPr/>
          </a:p>
          <a:p>
            <a:pPr marL="914400" lvl="1" indent="-342900" rtl="0">
              <a:spcBef>
                <a:spcPts val="0"/>
              </a:spcBef>
              <a:spcAft>
                <a:spcPts val="0"/>
              </a:spcAft>
              <a:buSzPts val="1800"/>
              <a:buChar char=" "/>
            </a:pPr>
            <a:r>
              <a:rPr lang="en"/>
              <a:t>The cryptocurrency component </a:t>
            </a:r>
            <a:endParaRPr/>
          </a:p>
          <a:p>
            <a:pPr marL="457200" lvl="0" indent="-342900" rtl="0">
              <a:spcBef>
                <a:spcPts val="0"/>
              </a:spcBef>
              <a:spcAft>
                <a:spcPts val="0"/>
              </a:spcAft>
              <a:buSzPts val="1800"/>
              <a:buChar char=" "/>
            </a:pPr>
            <a:r>
              <a:rPr lang="en"/>
              <a:t>Ethereum Classic / ETC</a:t>
            </a:r>
            <a:endParaRPr/>
          </a:p>
          <a:p>
            <a:pPr marL="914400" lvl="1" indent="-342900" rtl="0">
              <a:spcBef>
                <a:spcPts val="0"/>
              </a:spcBef>
              <a:spcAft>
                <a:spcPts val="0"/>
              </a:spcAft>
              <a:buSzPts val="1800"/>
              <a:buChar char=" "/>
            </a:pPr>
            <a:r>
              <a:rPr lang="en"/>
              <a:t>Fork of Ethereum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Ether</a:t>
            </a:r>
            <a:endParaRPr/>
          </a:p>
        </p:txBody>
      </p:sp>
      <p:sp>
        <p:nvSpPr>
          <p:cNvPr id="164" name="Shape 1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Limited Supply?</a:t>
            </a:r>
            <a:endParaRPr/>
          </a:p>
          <a:p>
            <a:pPr marL="914400" lvl="1" indent="-342900" rtl="0">
              <a:spcBef>
                <a:spcPts val="0"/>
              </a:spcBef>
              <a:spcAft>
                <a:spcPts val="0"/>
              </a:spcAft>
              <a:buSzPts val="1800"/>
              <a:buChar char=" "/>
            </a:pPr>
            <a:r>
              <a:rPr lang="en"/>
              <a:t>Not exactly, but kind of</a:t>
            </a:r>
            <a:endParaRPr/>
          </a:p>
          <a:p>
            <a:pPr marL="914400" lvl="1" indent="-342900" rtl="0">
              <a:spcBef>
                <a:spcPts val="0"/>
              </a:spcBef>
              <a:spcAft>
                <a:spcPts val="0"/>
              </a:spcAft>
              <a:buSzPts val="1800"/>
              <a:buChar char=" "/>
            </a:pPr>
            <a:endParaRPr/>
          </a:p>
          <a:p>
            <a:pPr marL="1371600" lvl="2" indent="-323850" rtl="0">
              <a:spcBef>
                <a:spcPts val="0"/>
              </a:spcBef>
              <a:spcAft>
                <a:spcPts val="0"/>
              </a:spcAft>
              <a:buSzPts val="1500"/>
              <a:buChar char=" "/>
            </a:pPr>
            <a:endParaRPr/>
          </a:p>
          <a:p>
            <a:pPr marL="457200" marR="0" lvl="0" indent="-342900" algn="l" rtl="0">
              <a:lnSpc>
                <a:spcPct val="85000"/>
              </a:lnSpc>
              <a:spcBef>
                <a:spcPts val="0"/>
              </a:spcBef>
              <a:spcAft>
                <a:spcPts val="0"/>
              </a:spcAft>
              <a:buClr>
                <a:srgbClr val="262626"/>
              </a:buClr>
              <a:buSzPts val="1800"/>
              <a:buFont typeface="Arial"/>
              <a:buChar char=" "/>
            </a:pPr>
            <a:endParaRPr/>
          </a:p>
        </p:txBody>
      </p:sp>
      <p:pic>
        <p:nvPicPr>
          <p:cNvPr id="165" name="Shape 165"/>
          <p:cNvPicPr preferRelativeResize="0"/>
          <p:nvPr/>
        </p:nvPicPr>
        <p:blipFill>
          <a:blip r:embed="rId3">
            <a:alphaModFix/>
          </a:blip>
          <a:stretch>
            <a:fillRect/>
          </a:stretch>
        </p:blipFill>
        <p:spPr>
          <a:xfrm>
            <a:off x="720150" y="2172301"/>
            <a:ext cx="7703676" cy="220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EVM</a:t>
            </a:r>
            <a:endParaRPr/>
          </a:p>
        </p:txBody>
      </p:sp>
      <p:sp>
        <p:nvSpPr>
          <p:cNvPr id="171" name="Shape 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Smart Contracts</a:t>
            </a:r>
            <a:endParaRPr/>
          </a:p>
          <a:p>
            <a:pPr marL="914400" lvl="1" indent="-342900" rtl="0">
              <a:spcBef>
                <a:spcPts val="0"/>
              </a:spcBef>
              <a:spcAft>
                <a:spcPts val="0"/>
              </a:spcAft>
              <a:buSzPts val="1800"/>
              <a:buChar char=" "/>
            </a:pPr>
            <a:r>
              <a:rPr lang="en"/>
              <a:t>Populated in Contract Accounts</a:t>
            </a:r>
            <a:endParaRPr/>
          </a:p>
          <a:p>
            <a:pPr marL="914400" lvl="1" indent="-342900" rtl="0">
              <a:spcBef>
                <a:spcPts val="0"/>
              </a:spcBef>
              <a:spcAft>
                <a:spcPts val="0"/>
              </a:spcAft>
              <a:buSzPts val="1800"/>
              <a:buChar char=" "/>
            </a:pPr>
            <a:r>
              <a:rPr lang="en"/>
              <a:t>Contains EVM Bytecode</a:t>
            </a:r>
            <a:endParaRPr/>
          </a:p>
          <a:p>
            <a:pPr marL="914400" lvl="1" indent="-342900" rtl="0">
              <a:spcBef>
                <a:spcPts val="0"/>
              </a:spcBef>
              <a:spcAft>
                <a:spcPts val="0"/>
              </a:spcAft>
              <a:buSzPts val="1800"/>
              <a:buChar char=" "/>
            </a:pPr>
            <a:r>
              <a:rPr lang="en"/>
              <a:t>Has an address</a:t>
            </a:r>
            <a:endParaRPr/>
          </a:p>
          <a:p>
            <a:pPr marL="914400" lvl="1" indent="-342900" rtl="0">
              <a:spcBef>
                <a:spcPts val="0"/>
              </a:spcBef>
              <a:spcAft>
                <a:spcPts val="0"/>
              </a:spcAft>
              <a:buSzPts val="1800"/>
              <a:buChar char=" "/>
            </a:pPr>
            <a:r>
              <a:rPr lang="en"/>
              <a:t>Has a balance</a:t>
            </a:r>
            <a:endParaRPr/>
          </a:p>
          <a:p>
            <a:pPr marL="457200" lvl="0" indent="-342900" rtl="0">
              <a:spcBef>
                <a:spcPts val="0"/>
              </a:spcBef>
              <a:spcAft>
                <a:spcPts val="0"/>
              </a:spcAft>
              <a:buSzPts val="1800"/>
              <a:buChar char=" "/>
            </a:pPr>
            <a:r>
              <a:rPr lang="en"/>
              <a:t>Solidity</a:t>
            </a:r>
            <a:endParaRPr/>
          </a:p>
          <a:p>
            <a:pPr marL="914400" lvl="1" indent="-342900" rtl="0">
              <a:spcBef>
                <a:spcPts val="0"/>
              </a:spcBef>
              <a:spcAft>
                <a:spcPts val="0"/>
              </a:spcAft>
              <a:buSzPts val="1800"/>
              <a:buChar char=" "/>
            </a:pPr>
            <a:r>
              <a:rPr lang="en"/>
              <a:t>The language of smart contracts</a:t>
            </a:r>
            <a:endParaRPr/>
          </a:p>
          <a:p>
            <a:pPr marL="914400" lvl="1" indent="-342900" rtl="0">
              <a:spcBef>
                <a:spcPts val="0"/>
              </a:spcBef>
              <a:spcAft>
                <a:spcPts val="0"/>
              </a:spcAft>
              <a:buSzPts val="1800"/>
              <a:buChar char=" "/>
            </a:pPr>
            <a:r>
              <a:rPr lang="en"/>
              <a:t>Statically typed</a:t>
            </a:r>
            <a:endParaRPr/>
          </a:p>
          <a:p>
            <a:pPr marL="914400" lvl="1" indent="-342900" rtl="0">
              <a:spcBef>
                <a:spcPts val="0"/>
              </a:spcBef>
              <a:spcAft>
                <a:spcPts val="0"/>
              </a:spcAft>
              <a:buSzPts val="1800"/>
              <a:buChar char=" "/>
            </a:pPr>
            <a:r>
              <a:rPr lang="en"/>
              <a:t>Compiles to EVM Bytecode</a:t>
            </a:r>
            <a:endParaRPr/>
          </a:p>
          <a:p>
            <a:pPr marL="457200" lvl="0" indent="-342900" rtl="0">
              <a:spcBef>
                <a:spcPts val="0"/>
              </a:spcBef>
              <a:spcAft>
                <a:spcPts val="0"/>
              </a:spcAft>
              <a:buSzPts val="1800"/>
              <a:buChar char=" "/>
            </a:pPr>
            <a:endParaRPr/>
          </a:p>
          <a:p>
            <a:pPr marL="914400" lvl="1" indent="-342900" rtl="0">
              <a:spcBef>
                <a:spcPts val="0"/>
              </a:spcBef>
              <a:spcAft>
                <a:spcPts val="0"/>
              </a:spcAft>
              <a:buSzPts val="1800"/>
              <a:buChar char=" "/>
            </a:pPr>
            <a:endParaRPr/>
          </a:p>
          <a:p>
            <a:pPr marL="914400" lvl="1" indent="-342900" rtl="0">
              <a:spcBef>
                <a:spcPts val="0"/>
              </a:spcBef>
              <a:spcAft>
                <a:spcPts val="0"/>
              </a:spcAft>
              <a:buSzPts val="1800"/>
              <a:buChar char=" "/>
            </a:pPr>
            <a:endParaRPr/>
          </a:p>
          <a:p>
            <a:pPr marL="914400" lvl="1" indent="-342900" rtl="0">
              <a:spcBef>
                <a:spcPts val="0"/>
              </a:spcBef>
              <a:spcAft>
                <a:spcPts val="0"/>
              </a:spcAft>
              <a:buSzPts val="1800"/>
              <a:buChar char=" "/>
            </a:pPr>
            <a:endParaRPr/>
          </a:p>
          <a:p>
            <a:pPr marL="914400" lvl="1" indent="-342900" rtl="0">
              <a:spcBef>
                <a:spcPts val="0"/>
              </a:spcBef>
              <a:spcAft>
                <a:spcPts val="0"/>
              </a:spcAft>
              <a:buSzPts val="1800"/>
              <a:buChar char=" "/>
            </a:pPr>
            <a:endParaRPr/>
          </a:p>
          <a:p>
            <a:pPr marL="1371600" lvl="2" indent="-323850" rtl="0">
              <a:spcBef>
                <a:spcPts val="0"/>
              </a:spcBef>
              <a:spcAft>
                <a:spcPts val="0"/>
              </a:spcAft>
              <a:buSzPts val="1500"/>
              <a:buChar char=" "/>
            </a:pPr>
            <a:endParaRPr/>
          </a:p>
          <a:p>
            <a:pPr marL="457200" marR="0" lvl="0" indent="-342900" algn="l" rtl="0">
              <a:lnSpc>
                <a:spcPct val="85000"/>
              </a:lnSpc>
              <a:spcBef>
                <a:spcPts val="0"/>
              </a:spcBef>
              <a:spcAft>
                <a:spcPts val="0"/>
              </a:spcAft>
              <a:buClr>
                <a:srgbClr val="262626"/>
              </a:buClr>
              <a:buSzPts val="1800"/>
              <a:buFont typeface="Arial"/>
              <a:buChar char=" "/>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Who Has The Blockchain? (Nodes)</a:t>
            </a: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Not Miners</a:t>
            </a:r>
            <a:endParaRPr/>
          </a:p>
          <a:p>
            <a:pPr marL="914400" lvl="1" indent="-342900" rtl="0">
              <a:spcBef>
                <a:spcPts val="0"/>
              </a:spcBef>
              <a:spcAft>
                <a:spcPts val="0"/>
              </a:spcAft>
              <a:buSzPts val="1800"/>
              <a:buChar char=" "/>
            </a:pPr>
            <a:r>
              <a:rPr lang="en"/>
              <a:t>Full Nodes</a:t>
            </a:r>
            <a:endParaRPr/>
          </a:p>
          <a:p>
            <a:pPr marL="1371600" lvl="2" indent="-323850" rtl="0">
              <a:spcBef>
                <a:spcPts val="0"/>
              </a:spcBef>
              <a:spcAft>
                <a:spcPts val="0"/>
              </a:spcAft>
              <a:buSzPts val="1500"/>
              <a:buChar char=" "/>
            </a:pPr>
            <a:r>
              <a:rPr lang="en" i="0"/>
              <a:t>Run and verify every block since genesis</a:t>
            </a:r>
            <a:endParaRPr i="0"/>
          </a:p>
          <a:p>
            <a:pPr marL="914400" lvl="1" indent="-342900" rtl="0">
              <a:spcBef>
                <a:spcPts val="0"/>
              </a:spcBef>
              <a:spcAft>
                <a:spcPts val="0"/>
              </a:spcAft>
              <a:buSzPts val="1800"/>
              <a:buChar char=" "/>
            </a:pPr>
            <a:r>
              <a:rPr lang="en"/>
              <a:t>Light Nodes</a:t>
            </a:r>
            <a:endParaRPr/>
          </a:p>
          <a:p>
            <a:pPr marL="1371600" lvl="2" indent="-323850" rtl="0">
              <a:spcBef>
                <a:spcPts val="0"/>
              </a:spcBef>
              <a:spcAft>
                <a:spcPts val="0"/>
              </a:spcAft>
              <a:buSzPts val="1500"/>
              <a:buChar char=" "/>
            </a:pPr>
            <a:r>
              <a:rPr lang="en" i="0"/>
              <a:t>Only keep track of/run transactions pertaining to specific accounts</a:t>
            </a:r>
            <a:endParaRPr/>
          </a:p>
          <a:p>
            <a:pPr marL="457200" lvl="0" indent="-342900" rtl="0">
              <a:spcBef>
                <a:spcPts val="0"/>
              </a:spcBef>
              <a:spcAft>
                <a:spcPts val="0"/>
              </a:spcAft>
              <a:buSzPts val="1800"/>
              <a:buChar char=" "/>
            </a:pPr>
            <a:r>
              <a:rPr lang="en"/>
              <a:t>Miners</a:t>
            </a:r>
            <a:endParaRPr/>
          </a:p>
          <a:p>
            <a:pPr marL="914400" lvl="1" indent="-342900" rtl="0">
              <a:spcBef>
                <a:spcPts val="0"/>
              </a:spcBef>
              <a:spcAft>
                <a:spcPts val="0"/>
              </a:spcAft>
              <a:buSzPts val="1800"/>
              <a:buChar char=" "/>
            </a:pPr>
            <a:r>
              <a:rPr lang="en"/>
              <a:t>Full Node, plus mining software</a:t>
            </a:r>
            <a:endParaRPr/>
          </a:p>
          <a:p>
            <a:pPr marL="914400" lvl="1" indent="-342900" rtl="0">
              <a:spcBef>
                <a:spcPts val="0"/>
              </a:spcBef>
              <a:spcAft>
                <a:spcPts val="0"/>
              </a:spcAft>
              <a:buSzPts val="1800"/>
              <a:buChar char=" "/>
            </a:pPr>
            <a:r>
              <a:rPr lang="en"/>
              <a:t>CPU or GPU mining</a:t>
            </a:r>
            <a:endParaRPr/>
          </a:p>
          <a:p>
            <a:pPr marL="1371600" lvl="2" indent="-323850" rtl="0">
              <a:spcBef>
                <a:spcPts val="0"/>
              </a:spcBef>
              <a:spcAft>
                <a:spcPts val="0"/>
              </a:spcAft>
              <a:buSzPts val="1500"/>
              <a:buChar char=" "/>
            </a:pPr>
            <a:r>
              <a:rPr lang="en"/>
              <a:t>Geth for CPU</a:t>
            </a:r>
            <a:endParaRPr/>
          </a:p>
          <a:p>
            <a:pPr marL="1371600" lvl="2" indent="-323850" rtl="0">
              <a:spcBef>
                <a:spcPts val="0"/>
              </a:spcBef>
              <a:spcAft>
                <a:spcPts val="0"/>
              </a:spcAft>
              <a:buSzPts val="1500"/>
              <a:buChar char=" "/>
            </a:pPr>
            <a:r>
              <a:rPr lang="en"/>
              <a:t>Ethminer, Claymore etc. for GPU</a:t>
            </a:r>
            <a:endParaRPr/>
          </a:p>
          <a:p>
            <a:pPr marL="1371600" lvl="2" indent="-342900" rtl="0">
              <a:spcBef>
                <a:spcPts val="0"/>
              </a:spcBef>
              <a:spcAft>
                <a:spcPts val="0"/>
              </a:spcAft>
              <a:buSzPts val="1800"/>
              <a:buChar char=" "/>
            </a:pPr>
            <a:endParaRPr sz="1800" i="0"/>
          </a:p>
          <a:p>
            <a:pPr marL="914400" lvl="1" indent="-342900" rtl="0">
              <a:spcBef>
                <a:spcPts val="0"/>
              </a:spcBef>
              <a:spcAft>
                <a:spcPts val="0"/>
              </a:spcAft>
              <a:buSzPts val="1800"/>
              <a:buChar char=" "/>
            </a:pPr>
            <a:endParaRPr/>
          </a:p>
          <a:p>
            <a:pPr marL="914400" lvl="1" indent="-342900" rtl="0">
              <a:spcBef>
                <a:spcPts val="0"/>
              </a:spcBef>
              <a:spcAft>
                <a:spcPts val="0"/>
              </a:spcAft>
              <a:buSzPts val="1800"/>
              <a:buChar char=" "/>
            </a:pPr>
            <a:endParaRPr/>
          </a:p>
          <a:p>
            <a:pPr marL="914400" lvl="1" indent="-342900" rtl="0">
              <a:spcBef>
                <a:spcPts val="0"/>
              </a:spcBef>
              <a:spcAft>
                <a:spcPts val="0"/>
              </a:spcAft>
              <a:buSzPts val="1800"/>
              <a:buChar char=" "/>
            </a:pPr>
            <a:endParaRPr/>
          </a:p>
          <a:p>
            <a:pPr marL="1371600" lvl="2" indent="-323850" rtl="0">
              <a:spcBef>
                <a:spcPts val="0"/>
              </a:spcBef>
              <a:spcAft>
                <a:spcPts val="0"/>
              </a:spcAft>
              <a:buSzPts val="1500"/>
              <a:buChar char=" "/>
            </a:pPr>
            <a:endParaRPr/>
          </a:p>
          <a:p>
            <a:pPr marL="457200" marR="0" lvl="0" indent="-342900" algn="l" rtl="0">
              <a:lnSpc>
                <a:spcPct val="85000"/>
              </a:lnSpc>
              <a:spcBef>
                <a:spcPts val="0"/>
              </a:spcBef>
              <a:spcAft>
                <a:spcPts val="0"/>
              </a:spcAft>
              <a:buClr>
                <a:srgbClr val="262626"/>
              </a:buClr>
              <a:buSzPts val="1800"/>
              <a:buFont typeface="Arial"/>
              <a:buChar char=" "/>
            </a:pPr>
            <a:endParaRPr/>
          </a:p>
        </p:txBody>
      </p:sp>
      <p:pic>
        <p:nvPicPr>
          <p:cNvPr id="178" name="Shape 178"/>
          <p:cNvPicPr preferRelativeResize="0"/>
          <p:nvPr/>
        </p:nvPicPr>
        <p:blipFill>
          <a:blip r:embed="rId3">
            <a:alphaModFix/>
          </a:blip>
          <a:stretch>
            <a:fillRect/>
          </a:stretch>
        </p:blipFill>
        <p:spPr>
          <a:xfrm>
            <a:off x="4471575" y="2780400"/>
            <a:ext cx="4139650" cy="2162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Gas</a:t>
            </a:r>
            <a:endParaRPr/>
          </a:p>
        </p:txBody>
      </p:sp>
      <p:sp>
        <p:nvSpPr>
          <p:cNvPr id="184" name="Shape 1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Currency used to pay for processing Smart Contracts on the blockchain</a:t>
            </a:r>
            <a:endParaRPr>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It costs gas to store and compute on the blockchain</a:t>
            </a:r>
            <a:endParaRPr>
              <a:solidFill>
                <a:srgbClr val="000000"/>
              </a:solidFill>
              <a:latin typeface="Average"/>
              <a:ea typeface="Average"/>
              <a:cs typeface="Average"/>
              <a:sym typeface="Average"/>
            </a:endParaRPr>
          </a:p>
          <a:p>
            <a:pPr marL="914400" lvl="1" indent="-317500" rtl="0">
              <a:lnSpc>
                <a:spcPct val="115000"/>
              </a:lnSpc>
              <a:spcBef>
                <a:spcPts val="0"/>
              </a:spcBef>
              <a:spcAft>
                <a:spcPts val="0"/>
              </a:spcAft>
              <a:buClr>
                <a:srgbClr val="000000"/>
              </a:buClr>
              <a:buSzPts val="1400"/>
              <a:buFont typeface="Average"/>
              <a:buChar char=" "/>
            </a:pPr>
            <a:r>
              <a:rPr lang="en" sz="1400">
                <a:solidFill>
                  <a:srgbClr val="000000"/>
                </a:solidFill>
                <a:latin typeface="Average"/>
                <a:ea typeface="Average"/>
                <a:cs typeface="Average"/>
                <a:sym typeface="Average"/>
              </a:rPr>
              <a:t>This is expensive since everyone has to do it</a:t>
            </a:r>
            <a:endParaRPr sz="1400">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Storing is more expensive that performing computations (Arithmetic, conditional)</a:t>
            </a:r>
            <a:endParaRPr>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Good DAPP Practices</a:t>
            </a:r>
            <a:endParaRPr>
              <a:solidFill>
                <a:srgbClr val="000000"/>
              </a:solidFill>
              <a:latin typeface="Average"/>
              <a:ea typeface="Average"/>
              <a:cs typeface="Average"/>
              <a:sym typeface="Average"/>
            </a:endParaRPr>
          </a:p>
          <a:p>
            <a:pPr marL="914400" lvl="1" indent="-317500" rtl="0">
              <a:lnSpc>
                <a:spcPct val="115000"/>
              </a:lnSpc>
              <a:spcBef>
                <a:spcPts val="0"/>
              </a:spcBef>
              <a:spcAft>
                <a:spcPts val="0"/>
              </a:spcAft>
              <a:buClr>
                <a:srgbClr val="000000"/>
              </a:buClr>
              <a:buSzPts val="1400"/>
              <a:buFont typeface="Average"/>
              <a:buChar char=" "/>
            </a:pPr>
            <a:r>
              <a:rPr lang="en" sz="1400">
                <a:solidFill>
                  <a:srgbClr val="000000"/>
                </a:solidFill>
                <a:latin typeface="Average"/>
                <a:ea typeface="Average"/>
                <a:cs typeface="Average"/>
                <a:sym typeface="Average"/>
              </a:rPr>
              <a:t>Make your smart contracts simple to</a:t>
            </a:r>
            <a:endParaRPr sz="1400">
              <a:solidFill>
                <a:srgbClr val="000000"/>
              </a:solidFill>
              <a:latin typeface="Average"/>
              <a:ea typeface="Average"/>
              <a:cs typeface="Average"/>
              <a:sym typeface="Average"/>
            </a:endParaRPr>
          </a:p>
          <a:p>
            <a:pPr marL="914400" lvl="1" indent="-317500" rtl="0">
              <a:lnSpc>
                <a:spcPct val="115000"/>
              </a:lnSpc>
              <a:spcBef>
                <a:spcPts val="0"/>
              </a:spcBef>
              <a:spcAft>
                <a:spcPts val="0"/>
              </a:spcAft>
              <a:buClr>
                <a:srgbClr val="000000"/>
              </a:buClr>
              <a:buSzPts val="1400"/>
              <a:buFont typeface="Average"/>
              <a:buChar char=" "/>
            </a:pPr>
            <a:r>
              <a:rPr lang="en" sz="1400">
                <a:solidFill>
                  <a:srgbClr val="000000"/>
                </a:solidFill>
                <a:latin typeface="Average"/>
                <a:ea typeface="Average"/>
                <a:cs typeface="Average"/>
                <a:sym typeface="Average"/>
              </a:rPr>
              <a:t>conserve on gas</a:t>
            </a:r>
            <a:endParaRPr sz="1400">
              <a:solidFill>
                <a:srgbClr val="000000"/>
              </a:solidFill>
              <a:latin typeface="Average"/>
              <a:ea typeface="Average"/>
              <a:cs typeface="Average"/>
              <a:sym typeface="Average"/>
            </a:endParaRPr>
          </a:p>
          <a:p>
            <a:pPr marL="914400" lvl="1" indent="-317500" rtl="0">
              <a:lnSpc>
                <a:spcPct val="115000"/>
              </a:lnSpc>
              <a:spcBef>
                <a:spcPts val="0"/>
              </a:spcBef>
              <a:spcAft>
                <a:spcPts val="0"/>
              </a:spcAft>
              <a:buClr>
                <a:srgbClr val="000000"/>
              </a:buClr>
              <a:buSzPts val="1400"/>
              <a:buFont typeface="Average"/>
              <a:buChar char=" "/>
            </a:pPr>
            <a:r>
              <a:rPr lang="en" sz="1400">
                <a:solidFill>
                  <a:srgbClr val="000000"/>
                </a:solidFill>
                <a:latin typeface="Average"/>
                <a:ea typeface="Average"/>
                <a:cs typeface="Average"/>
                <a:sym typeface="Average"/>
              </a:rPr>
              <a:t>Do all computations that don’t need the </a:t>
            </a:r>
            <a:endParaRPr sz="1400">
              <a:solidFill>
                <a:srgbClr val="000000"/>
              </a:solidFill>
              <a:latin typeface="Average"/>
              <a:ea typeface="Average"/>
              <a:cs typeface="Average"/>
              <a:sym typeface="Average"/>
            </a:endParaRPr>
          </a:p>
          <a:p>
            <a:pPr marL="914400" lvl="1" indent="-317500" rtl="0">
              <a:lnSpc>
                <a:spcPct val="115000"/>
              </a:lnSpc>
              <a:spcBef>
                <a:spcPts val="0"/>
              </a:spcBef>
              <a:spcAft>
                <a:spcPts val="0"/>
              </a:spcAft>
              <a:buClr>
                <a:srgbClr val="000000"/>
              </a:buClr>
              <a:buSzPts val="1400"/>
              <a:buFont typeface="Average"/>
              <a:buChar char=" "/>
            </a:pPr>
            <a:r>
              <a:rPr lang="en" sz="1400">
                <a:solidFill>
                  <a:srgbClr val="000000"/>
                </a:solidFill>
                <a:latin typeface="Average"/>
                <a:ea typeface="Average"/>
                <a:cs typeface="Average"/>
                <a:sym typeface="Average"/>
              </a:rPr>
              <a:t>features of blockchain, off-chain</a:t>
            </a:r>
            <a:endParaRPr>
              <a:solidFill>
                <a:srgbClr val="000000"/>
              </a:solidFill>
            </a:endParaRPr>
          </a:p>
        </p:txBody>
      </p:sp>
      <p:pic>
        <p:nvPicPr>
          <p:cNvPr id="185" name="Shape 185"/>
          <p:cNvPicPr preferRelativeResize="0"/>
          <p:nvPr/>
        </p:nvPicPr>
        <p:blipFill>
          <a:blip r:embed="rId3">
            <a:alphaModFix/>
          </a:blip>
          <a:stretch>
            <a:fillRect/>
          </a:stretch>
        </p:blipFill>
        <p:spPr>
          <a:xfrm>
            <a:off x="4511225" y="2755851"/>
            <a:ext cx="4128600" cy="185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Networks</a:t>
            </a:r>
            <a:endParaRPr/>
          </a:p>
        </p:txBody>
      </p:sp>
      <p:sp>
        <p:nvSpPr>
          <p:cNvPr id="191" name="Shape 1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Public</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Production</a:t>
            </a:r>
            <a:endParaRPr>
              <a:solidFill>
                <a:srgbClr val="000000"/>
              </a:solidFill>
              <a:latin typeface="Average"/>
              <a:ea typeface="Average"/>
              <a:cs typeface="Average"/>
              <a:sym typeface="Average"/>
            </a:endParaRPr>
          </a:p>
          <a:p>
            <a:pPr marL="1371600" lvl="2" indent="-323850" rtl="0">
              <a:lnSpc>
                <a:spcPct val="115000"/>
              </a:lnSpc>
              <a:spcBef>
                <a:spcPts val="0"/>
              </a:spcBef>
              <a:spcAft>
                <a:spcPts val="0"/>
              </a:spcAft>
              <a:buClr>
                <a:srgbClr val="000000"/>
              </a:buClr>
              <a:buSzPts val="1500"/>
              <a:buFont typeface="Average"/>
              <a:buChar char=" "/>
            </a:pPr>
            <a:r>
              <a:rPr lang="en">
                <a:solidFill>
                  <a:srgbClr val="000000"/>
                </a:solidFill>
                <a:latin typeface="Average"/>
                <a:ea typeface="Average"/>
                <a:cs typeface="Average"/>
                <a:sym typeface="Average"/>
              </a:rPr>
              <a:t>Mainnet</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Test</a:t>
            </a:r>
            <a:endParaRPr>
              <a:solidFill>
                <a:srgbClr val="000000"/>
              </a:solidFill>
              <a:latin typeface="Average"/>
              <a:ea typeface="Average"/>
              <a:cs typeface="Average"/>
              <a:sym typeface="Average"/>
            </a:endParaRPr>
          </a:p>
          <a:p>
            <a:pPr marL="1371600" lvl="2" indent="-323850" rtl="0">
              <a:lnSpc>
                <a:spcPct val="115000"/>
              </a:lnSpc>
              <a:spcBef>
                <a:spcPts val="0"/>
              </a:spcBef>
              <a:spcAft>
                <a:spcPts val="0"/>
              </a:spcAft>
              <a:buClr>
                <a:srgbClr val="000000"/>
              </a:buClr>
              <a:buSzPts val="1500"/>
              <a:buFont typeface="Average"/>
              <a:buChar char=" "/>
            </a:pPr>
            <a:r>
              <a:rPr lang="en">
                <a:solidFill>
                  <a:srgbClr val="000000"/>
                </a:solidFill>
                <a:latin typeface="Average"/>
                <a:ea typeface="Average"/>
                <a:cs typeface="Average"/>
                <a:sym typeface="Average"/>
              </a:rPr>
              <a:t>Ropsten</a:t>
            </a:r>
            <a:endParaRPr>
              <a:solidFill>
                <a:srgbClr val="000000"/>
              </a:solidFill>
              <a:latin typeface="Average"/>
              <a:ea typeface="Average"/>
              <a:cs typeface="Average"/>
              <a:sym typeface="Average"/>
            </a:endParaRPr>
          </a:p>
          <a:p>
            <a:pPr marL="1371600" lvl="2" indent="-323850" rtl="0">
              <a:lnSpc>
                <a:spcPct val="115000"/>
              </a:lnSpc>
              <a:spcBef>
                <a:spcPts val="0"/>
              </a:spcBef>
              <a:spcAft>
                <a:spcPts val="0"/>
              </a:spcAft>
              <a:buClr>
                <a:srgbClr val="000000"/>
              </a:buClr>
              <a:buSzPts val="1500"/>
              <a:buFont typeface="Average"/>
              <a:buChar char=" "/>
            </a:pPr>
            <a:r>
              <a:rPr lang="en">
                <a:solidFill>
                  <a:srgbClr val="000000"/>
                </a:solidFill>
                <a:latin typeface="Average"/>
                <a:ea typeface="Average"/>
                <a:cs typeface="Average"/>
                <a:sym typeface="Average"/>
              </a:rPr>
              <a:t>Rinkeby</a:t>
            </a:r>
            <a:endParaRPr>
              <a:solidFill>
                <a:srgbClr val="000000"/>
              </a:solidFill>
              <a:latin typeface="Average"/>
              <a:ea typeface="Average"/>
              <a:cs typeface="Average"/>
              <a:sym typeface="Average"/>
            </a:endParaRPr>
          </a:p>
          <a:p>
            <a:pPr marL="1371600" lvl="2" indent="-323850" rtl="0">
              <a:lnSpc>
                <a:spcPct val="115000"/>
              </a:lnSpc>
              <a:spcBef>
                <a:spcPts val="0"/>
              </a:spcBef>
              <a:spcAft>
                <a:spcPts val="0"/>
              </a:spcAft>
              <a:buClr>
                <a:srgbClr val="000000"/>
              </a:buClr>
              <a:buSzPts val="1500"/>
              <a:buFont typeface="Average"/>
              <a:buChar char=" "/>
            </a:pPr>
            <a:r>
              <a:rPr lang="en">
                <a:solidFill>
                  <a:srgbClr val="000000"/>
                </a:solidFill>
                <a:latin typeface="Average"/>
                <a:ea typeface="Average"/>
                <a:cs typeface="Average"/>
                <a:sym typeface="Average"/>
              </a:rPr>
              <a:t>Kovan</a:t>
            </a:r>
            <a:endParaRPr>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Private</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You can launch your own Ethereum blockchain!</a:t>
            </a:r>
            <a:endParaRPr>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endParaRPr>
              <a:solidFill>
                <a:srgbClr val="000000"/>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Decentralized Networks</a:t>
            </a:r>
            <a:endParaRPr/>
          </a:p>
        </p:txBody>
      </p:sp>
      <p:sp>
        <p:nvSpPr>
          <p:cNvPr id="37" name="Shape 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b="1"/>
              <a:t>Pros of Decentralized Networks</a:t>
            </a:r>
            <a:endParaRPr b="1"/>
          </a:p>
          <a:p>
            <a:pPr marL="914400" lvl="1" indent="-342900" rtl="0">
              <a:spcBef>
                <a:spcPts val="0"/>
              </a:spcBef>
              <a:spcAft>
                <a:spcPts val="0"/>
              </a:spcAft>
              <a:buSzPts val="1800"/>
              <a:buChar char=" "/>
            </a:pPr>
            <a:r>
              <a:rPr lang="en" b="1"/>
              <a:t>Don’t have to trust a central authority</a:t>
            </a:r>
            <a:endParaRPr b="1"/>
          </a:p>
          <a:p>
            <a:pPr marL="914400" lvl="1" indent="-342900" rtl="0">
              <a:spcBef>
                <a:spcPts val="0"/>
              </a:spcBef>
              <a:spcAft>
                <a:spcPts val="0"/>
              </a:spcAft>
              <a:buSzPts val="1800"/>
              <a:buChar char=" "/>
            </a:pPr>
            <a:r>
              <a:rPr lang="en" b="1"/>
              <a:t>No single point of failure</a:t>
            </a:r>
            <a:endParaRPr b="1"/>
          </a:p>
          <a:p>
            <a:pPr marL="914400" lvl="1" indent="-342900" rtl="0">
              <a:spcBef>
                <a:spcPts val="0"/>
              </a:spcBef>
              <a:spcAft>
                <a:spcPts val="0"/>
              </a:spcAft>
              <a:buSzPts val="1800"/>
              <a:buChar char=" "/>
            </a:pPr>
            <a:r>
              <a:rPr lang="en" b="1"/>
              <a:t>Open to everyone</a:t>
            </a:r>
            <a:endParaRPr b="1"/>
          </a:p>
          <a:p>
            <a:pPr marL="914400" lvl="1" indent="-342900" rtl="0">
              <a:spcBef>
                <a:spcPts val="0"/>
              </a:spcBef>
              <a:spcAft>
                <a:spcPts val="0"/>
              </a:spcAft>
              <a:buSzPts val="1800"/>
              <a:buChar char=" "/>
            </a:pPr>
            <a:r>
              <a:rPr lang="en" b="1"/>
              <a:t>Strengthen network vitality</a:t>
            </a:r>
            <a:endParaRPr b="1"/>
          </a:p>
          <a:p>
            <a:pPr marL="457200" lvl="0" indent="-342900" rtl="0">
              <a:spcBef>
                <a:spcPts val="0"/>
              </a:spcBef>
              <a:spcAft>
                <a:spcPts val="0"/>
              </a:spcAft>
              <a:buSzPts val="1800"/>
              <a:buChar char=" "/>
            </a:pPr>
            <a:r>
              <a:rPr lang="en" b="1"/>
              <a:t>Cons of Decentralized Networks</a:t>
            </a:r>
            <a:endParaRPr b="1"/>
          </a:p>
          <a:p>
            <a:pPr marL="914400" lvl="1" indent="-342900" rtl="0">
              <a:spcBef>
                <a:spcPts val="0"/>
              </a:spcBef>
              <a:spcAft>
                <a:spcPts val="0"/>
              </a:spcAft>
              <a:buSzPts val="1800"/>
              <a:buChar char=" "/>
            </a:pPr>
            <a:r>
              <a:rPr lang="en" b="1"/>
              <a:t>Slow</a:t>
            </a:r>
            <a:endParaRPr b="1"/>
          </a:p>
          <a:p>
            <a:pPr marL="914400" lvl="1" indent="-342900" rtl="0">
              <a:spcBef>
                <a:spcPts val="0"/>
              </a:spcBef>
              <a:spcAft>
                <a:spcPts val="0"/>
              </a:spcAft>
              <a:buSzPts val="1800"/>
              <a:buChar char=" "/>
            </a:pPr>
            <a:r>
              <a:rPr lang="en" b="1"/>
              <a:t>Expensive</a:t>
            </a:r>
            <a:endParaRPr b="1"/>
          </a:p>
          <a:p>
            <a:pPr marL="914400" lvl="1" indent="-342900" rtl="0">
              <a:spcBef>
                <a:spcPts val="0"/>
              </a:spcBef>
              <a:spcAft>
                <a:spcPts val="0"/>
              </a:spcAft>
              <a:buSzPts val="1800"/>
              <a:buChar char=" "/>
            </a:pPr>
            <a:r>
              <a:rPr lang="en" b="1"/>
              <a:t>Difficult to scale</a:t>
            </a:r>
            <a:endParaRPr b="1"/>
          </a:p>
          <a:p>
            <a:pPr marL="457200" lvl="0" indent="0" rtl="0">
              <a:spcBef>
                <a:spcPts val="1000"/>
              </a:spcBef>
              <a:spcAft>
                <a:spcPts val="0"/>
              </a:spcAft>
              <a:buNone/>
            </a:pPr>
            <a:endParaRPr b="1"/>
          </a:p>
          <a:p>
            <a:pPr marL="457200" lvl="0" indent="0" rtl="0">
              <a:spcBef>
                <a:spcPts val="1000"/>
              </a:spcBef>
              <a:spcAft>
                <a:spcPts val="0"/>
              </a:spcAft>
              <a:buNone/>
            </a:pPr>
            <a:endParaRPr b="1"/>
          </a:p>
          <a:p>
            <a:pPr marL="0" lvl="0" indent="0" rtl="0">
              <a:spcBef>
                <a:spcPts val="1000"/>
              </a:spcBef>
              <a:spcAft>
                <a:spcPts val="0"/>
              </a:spcAft>
              <a:buNone/>
            </a:pPr>
            <a:endParaRPr b="1"/>
          </a:p>
        </p:txBody>
      </p:sp>
      <p:pic>
        <p:nvPicPr>
          <p:cNvPr id="38" name="Shape 38"/>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DApps</a:t>
            </a:r>
            <a:endParaRPr/>
          </a:p>
        </p:txBody>
      </p:sp>
      <p:sp>
        <p:nvSpPr>
          <p:cNvPr id="197" name="Shape 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Web3.js</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Javascript library to interact with the Ethereum blockchain</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Need a light client (like MetaMask) to send transactions</a:t>
            </a:r>
            <a:endParaRPr>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endParaRPr>
              <a:solidFill>
                <a:srgbClr val="000000"/>
              </a:solidFill>
              <a:latin typeface="Average"/>
              <a:ea typeface="Average"/>
              <a:cs typeface="Average"/>
              <a:sym typeface="Average"/>
            </a:endParaRPr>
          </a:p>
          <a:p>
            <a:pPr marL="457200" lvl="0"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Why do we need Web3.js?</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r>
              <a:rPr lang="en">
                <a:solidFill>
                  <a:srgbClr val="000000"/>
                </a:solidFill>
                <a:latin typeface="Average"/>
                <a:ea typeface="Average"/>
                <a:cs typeface="Average"/>
                <a:sym typeface="Average"/>
              </a:rPr>
              <a:t>Contract account methods need to be externally called</a:t>
            </a:r>
            <a:endParaRPr>
              <a:solidFill>
                <a:srgbClr val="000000"/>
              </a:solidFill>
              <a:latin typeface="Average"/>
              <a:ea typeface="Average"/>
              <a:cs typeface="Average"/>
              <a:sym typeface="Average"/>
            </a:endParaRPr>
          </a:p>
          <a:p>
            <a:pPr marL="914400" lvl="1" indent="-342900" rtl="0">
              <a:lnSpc>
                <a:spcPct val="115000"/>
              </a:lnSpc>
              <a:spcBef>
                <a:spcPts val="0"/>
              </a:spcBef>
              <a:spcAft>
                <a:spcPts val="0"/>
              </a:spcAft>
              <a:buClr>
                <a:srgbClr val="000000"/>
              </a:buClr>
              <a:buSzPts val="1800"/>
              <a:buFont typeface="Average"/>
              <a:buChar char=" "/>
            </a:pPr>
            <a:endParaRPr>
              <a:solidFill>
                <a:srgbClr val="000000"/>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Cryptocurrencies</a:t>
            </a:r>
            <a:endParaRPr/>
          </a:p>
        </p:txBody>
      </p:sp>
      <p:sp>
        <p:nvSpPr>
          <p:cNvPr id="44" name="Shape 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Decentralized Network representing value</a:t>
            </a:r>
            <a:endParaRPr/>
          </a:p>
          <a:p>
            <a:pPr marL="457200" lvl="0" indent="-342900" rtl="0">
              <a:spcBef>
                <a:spcPts val="0"/>
              </a:spcBef>
              <a:spcAft>
                <a:spcPts val="0"/>
              </a:spcAft>
              <a:buSzPts val="1800"/>
              <a:buChar char=" "/>
            </a:pPr>
            <a:r>
              <a:rPr lang="en"/>
              <a:t>Blockchain is the underlying technology for most cryptocurrencies</a:t>
            </a:r>
            <a:endParaRPr/>
          </a:p>
          <a:p>
            <a:pPr marL="457200" lvl="0" indent="-342900" rtl="0">
              <a:spcBef>
                <a:spcPts val="0"/>
              </a:spcBef>
              <a:spcAft>
                <a:spcPts val="0"/>
              </a:spcAft>
              <a:buSzPts val="1800"/>
              <a:buChar char=" "/>
            </a:pPr>
            <a:r>
              <a:rPr lang="en"/>
              <a:t>Decentralized Networks differ by</a:t>
            </a:r>
            <a:endParaRPr/>
          </a:p>
          <a:p>
            <a:pPr marL="914400" lvl="1" indent="-342900" rtl="0">
              <a:spcBef>
                <a:spcPts val="0"/>
              </a:spcBef>
              <a:spcAft>
                <a:spcPts val="0"/>
              </a:spcAft>
              <a:buSzPts val="1800"/>
              <a:buChar char=" "/>
            </a:pPr>
            <a:r>
              <a:rPr lang="en"/>
              <a:t>Protocol</a:t>
            </a:r>
            <a:endParaRPr/>
          </a:p>
          <a:p>
            <a:pPr marL="914400" lvl="1" indent="-342900" rtl="0">
              <a:spcBef>
                <a:spcPts val="0"/>
              </a:spcBef>
              <a:spcAft>
                <a:spcPts val="0"/>
              </a:spcAft>
              <a:buSzPts val="1800"/>
              <a:buChar char=" "/>
            </a:pPr>
            <a:r>
              <a:rPr lang="en"/>
              <a:t>Representation of Value</a:t>
            </a:r>
            <a:endParaRPr/>
          </a:p>
          <a:p>
            <a:pPr marL="0" lvl="0" indent="0" rtl="0">
              <a:spcBef>
                <a:spcPts val="1000"/>
              </a:spcBef>
              <a:spcAft>
                <a:spcPts val="0"/>
              </a:spcAft>
              <a:buNone/>
            </a:pPr>
            <a:r>
              <a:rPr lang="en"/>
              <a:t>“The decentralized control of each cryptocurrency works through a </a:t>
            </a:r>
            <a:r>
              <a:rPr lang="en">
                <a:hlinkClick r:id="rId3"/>
              </a:rPr>
              <a:t>blockchain</a:t>
            </a:r>
            <a:r>
              <a:rPr lang="en"/>
              <a:t>, which is a public transaction database, functioning as a distributed </a:t>
            </a:r>
            <a:r>
              <a:rPr lang="en">
                <a:hlinkClick r:id="rId4"/>
              </a:rPr>
              <a:t>ledger</a:t>
            </a:r>
            <a:r>
              <a:rPr lang="en"/>
              <a:t>.”</a:t>
            </a:r>
            <a:endParaRPr/>
          </a:p>
        </p:txBody>
      </p:sp>
      <p:pic>
        <p:nvPicPr>
          <p:cNvPr id="45" name="Shape 45"/>
          <p:cNvPicPr preferRelativeResize="0"/>
          <p:nvPr/>
        </p:nvPicPr>
        <p:blipFill>
          <a:blip r:embed="rId5">
            <a:alphaModFix/>
          </a:blip>
          <a:stretch>
            <a:fillRect/>
          </a:stretch>
        </p:blipFill>
        <p:spPr>
          <a:xfrm>
            <a:off x="8327751" y="320488"/>
            <a:ext cx="504551" cy="82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The Blockchain : What’s in a Block?</a:t>
            </a:r>
            <a:endParaRPr/>
          </a:p>
        </p:txBody>
      </p:sp>
      <p:sp>
        <p:nvSpPr>
          <p:cNvPr id="51" name="Shape 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b="1"/>
              <a:t>A Blockchain is an </a:t>
            </a:r>
            <a:r>
              <a:rPr lang="en" b="1" u="sng"/>
              <a:t>immutable</a:t>
            </a:r>
            <a:r>
              <a:rPr lang="en" b="1"/>
              <a:t>, </a:t>
            </a:r>
            <a:r>
              <a:rPr lang="en" b="1" u="sng"/>
              <a:t>decentralized</a:t>
            </a:r>
            <a:r>
              <a:rPr lang="en" b="1"/>
              <a:t> ledger</a:t>
            </a:r>
            <a:endParaRPr b="1"/>
          </a:p>
          <a:p>
            <a:pPr marL="457200" lvl="0" indent="-342900" rtl="0">
              <a:spcBef>
                <a:spcPts val="0"/>
              </a:spcBef>
              <a:spcAft>
                <a:spcPts val="0"/>
              </a:spcAft>
              <a:buSzPts val="1800"/>
              <a:buChar char=" "/>
            </a:pPr>
            <a:r>
              <a:rPr lang="en" b="1"/>
              <a:t>A simple ledger or blockchain can be a singly linked list*</a:t>
            </a:r>
            <a:endParaRPr b="1"/>
          </a:p>
          <a:p>
            <a:pPr marL="0" lvl="0" indent="0">
              <a:spcBef>
                <a:spcPts val="1000"/>
              </a:spcBef>
              <a:spcAft>
                <a:spcPts val="0"/>
              </a:spcAft>
              <a:buNone/>
            </a:pPr>
            <a:endParaRPr b="1"/>
          </a:p>
        </p:txBody>
      </p:sp>
      <p:sp>
        <p:nvSpPr>
          <p:cNvPr id="52" name="Shape 52"/>
          <p:cNvSpPr/>
          <p:nvPr/>
        </p:nvSpPr>
        <p:spPr>
          <a:xfrm>
            <a:off x="3352798" y="2379050"/>
            <a:ext cx="2438400" cy="2425150"/>
          </a:xfrm>
          <a:prstGeom prst="flowChartProcess">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parentHash</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number</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transactions</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accountsState</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timestamp</a:t>
            </a:r>
            <a:endParaRPr>
              <a:latin typeface="Average"/>
              <a:ea typeface="Average"/>
              <a:cs typeface="Average"/>
              <a:sym typeface="Average"/>
            </a:endParaRPr>
          </a:p>
        </p:txBody>
      </p:sp>
      <p:sp>
        <p:nvSpPr>
          <p:cNvPr id="53" name="Shape 53"/>
          <p:cNvSpPr txBox="1"/>
          <p:nvPr/>
        </p:nvSpPr>
        <p:spPr>
          <a:xfrm>
            <a:off x="1392425" y="3305275"/>
            <a:ext cx="1721400" cy="5727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FF4500"/>
                </a:solidFill>
                <a:latin typeface="Average"/>
                <a:ea typeface="Average"/>
                <a:cs typeface="Average"/>
                <a:sym typeface="Average"/>
              </a:rPr>
              <a:t>What might be stored in a block</a:t>
            </a:r>
            <a:endParaRPr>
              <a:solidFill>
                <a:srgbClr val="FF4500"/>
              </a:solidFill>
              <a:latin typeface="Average"/>
              <a:ea typeface="Average"/>
              <a:cs typeface="Average"/>
              <a:sym typeface="Average"/>
            </a:endParaRPr>
          </a:p>
        </p:txBody>
      </p:sp>
      <p:pic>
        <p:nvPicPr>
          <p:cNvPr id="54" name="Shape 54"/>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a:off x="1075312" y="142763"/>
            <a:ext cx="6993375" cy="4857975"/>
          </a:xfrm>
          <a:prstGeom prst="rect">
            <a:avLst/>
          </a:prstGeom>
          <a:noFill/>
          <a:ln>
            <a:noFill/>
          </a:ln>
        </p:spPr>
      </p:pic>
      <p:pic>
        <p:nvPicPr>
          <p:cNvPr id="60" name="Shape 60"/>
          <p:cNvPicPr preferRelativeResize="0"/>
          <p:nvPr/>
        </p:nvPicPr>
        <p:blipFill>
          <a:blip r:embed="rId4">
            <a:alphaModFix/>
          </a:blip>
          <a:stretch>
            <a:fillRect/>
          </a:stretch>
        </p:blipFill>
        <p:spPr>
          <a:xfrm>
            <a:off x="8327751" y="320488"/>
            <a:ext cx="504551" cy="82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The Blockchain : What’s a Hash?</a:t>
            </a:r>
            <a:endParaRPr/>
          </a:p>
        </p:txBody>
      </p:sp>
      <p:sp>
        <p:nvSpPr>
          <p:cNvPr id="66" name="Shape 66"/>
          <p:cNvSpPr/>
          <p:nvPr/>
        </p:nvSpPr>
        <p:spPr>
          <a:xfrm>
            <a:off x="599713" y="1966425"/>
            <a:ext cx="1996475" cy="1833325"/>
          </a:xfrm>
          <a:prstGeom prst="flowChartProcess">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parentHash</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number</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transactions</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accountsState</a:t>
            </a:r>
            <a:endParaRPr>
              <a:latin typeface="Average"/>
              <a:ea typeface="Average"/>
              <a:cs typeface="Average"/>
              <a:sym typeface="Average"/>
            </a:endParaRPr>
          </a:p>
          <a:p>
            <a:pPr marL="0" lvl="0" indent="0" algn="ctr" rtl="0">
              <a:spcBef>
                <a:spcPts val="0"/>
              </a:spcBef>
              <a:spcAft>
                <a:spcPts val="0"/>
              </a:spcAft>
              <a:buNone/>
            </a:pPr>
            <a:r>
              <a:rPr lang="en">
                <a:latin typeface="Average"/>
                <a:ea typeface="Average"/>
                <a:cs typeface="Average"/>
                <a:sym typeface="Average"/>
              </a:rPr>
              <a:t>timestamp</a:t>
            </a:r>
            <a:endParaRPr>
              <a:latin typeface="Average"/>
              <a:ea typeface="Average"/>
              <a:cs typeface="Average"/>
              <a:sym typeface="Average"/>
            </a:endParaRPr>
          </a:p>
        </p:txBody>
      </p:sp>
      <p:sp>
        <p:nvSpPr>
          <p:cNvPr id="67" name="Shape 67"/>
          <p:cNvSpPr/>
          <p:nvPr/>
        </p:nvSpPr>
        <p:spPr>
          <a:xfrm>
            <a:off x="2872250" y="1966425"/>
            <a:ext cx="2790600" cy="743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a:latin typeface="Average"/>
                <a:ea typeface="Average"/>
                <a:cs typeface="Average"/>
                <a:sym typeface="Average"/>
              </a:rPr>
              <a:t>Cryptographic hash function</a:t>
            </a:r>
            <a:endParaRPr>
              <a:latin typeface="Average"/>
              <a:ea typeface="Average"/>
              <a:cs typeface="Average"/>
              <a:sym typeface="Average"/>
            </a:endParaRPr>
          </a:p>
        </p:txBody>
      </p:sp>
      <p:sp>
        <p:nvSpPr>
          <p:cNvPr id="68" name="Shape 68"/>
          <p:cNvSpPr/>
          <p:nvPr/>
        </p:nvSpPr>
        <p:spPr>
          <a:xfrm>
            <a:off x="2872250" y="2974100"/>
            <a:ext cx="2790600" cy="7128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endParaRPr>
              <a:latin typeface="Average"/>
              <a:ea typeface="Average"/>
              <a:cs typeface="Average"/>
              <a:sym typeface="Average"/>
            </a:endParaRPr>
          </a:p>
        </p:txBody>
      </p:sp>
      <p:cxnSp>
        <p:nvCxnSpPr>
          <p:cNvPr id="69" name="Shape 69"/>
          <p:cNvCxnSpPr/>
          <p:nvPr/>
        </p:nvCxnSpPr>
        <p:spPr>
          <a:xfrm flipH="1">
            <a:off x="3636050" y="2755100"/>
            <a:ext cx="1263000" cy="1150800"/>
          </a:xfrm>
          <a:prstGeom prst="straightConnector1">
            <a:avLst/>
          </a:prstGeom>
          <a:noFill/>
          <a:ln w="76200" cap="flat" cmpd="sng">
            <a:solidFill>
              <a:srgbClr val="FF0000"/>
            </a:solidFill>
            <a:prstDash val="solid"/>
            <a:round/>
            <a:headEnd type="none" w="lg" len="lg"/>
            <a:tailEnd type="none" w="lg" len="lg"/>
          </a:ln>
        </p:spPr>
      </p:cxnSp>
      <p:sp>
        <p:nvSpPr>
          <p:cNvPr id="70" name="Shape 70"/>
          <p:cNvSpPr txBox="1"/>
          <p:nvPr/>
        </p:nvSpPr>
        <p:spPr>
          <a:xfrm>
            <a:off x="1417063" y="1471700"/>
            <a:ext cx="361800" cy="40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latin typeface="Average"/>
                <a:ea typeface="Average"/>
                <a:cs typeface="Average"/>
                <a:sym typeface="Average"/>
              </a:rPr>
              <a:t>B</a:t>
            </a:r>
            <a:r>
              <a:rPr lang="en" baseline="-25000">
                <a:solidFill>
                  <a:srgbClr val="FFFFFF"/>
                </a:solidFill>
                <a:latin typeface="Average"/>
                <a:ea typeface="Average"/>
                <a:cs typeface="Average"/>
                <a:sym typeface="Average"/>
              </a:rPr>
              <a:t>n</a:t>
            </a:r>
            <a:endParaRPr baseline="-25000">
              <a:solidFill>
                <a:srgbClr val="FFFFFF"/>
              </a:solidFill>
              <a:latin typeface="Average"/>
              <a:ea typeface="Average"/>
              <a:cs typeface="Average"/>
              <a:sym typeface="Average"/>
            </a:endParaRPr>
          </a:p>
        </p:txBody>
      </p:sp>
      <p:sp>
        <p:nvSpPr>
          <p:cNvPr id="71" name="Shape 71"/>
          <p:cNvSpPr txBox="1"/>
          <p:nvPr/>
        </p:nvSpPr>
        <p:spPr>
          <a:xfrm>
            <a:off x="5734250" y="1518225"/>
            <a:ext cx="2220300" cy="1639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4500"/>
                </a:solidFill>
                <a:latin typeface="Average"/>
                <a:ea typeface="Average"/>
                <a:cs typeface="Average"/>
                <a:sym typeface="Average"/>
              </a:rPr>
              <a:t>Deterministic value (hash)</a:t>
            </a:r>
            <a:endParaRPr>
              <a:solidFill>
                <a:srgbClr val="FF4500"/>
              </a:solidFill>
              <a:latin typeface="Average"/>
              <a:ea typeface="Average"/>
              <a:cs typeface="Average"/>
              <a:sym typeface="Average"/>
            </a:endParaRPr>
          </a:p>
          <a:p>
            <a:pPr marL="0" lvl="0" indent="0" algn="ctr">
              <a:lnSpc>
                <a:spcPct val="115000"/>
              </a:lnSpc>
              <a:spcBef>
                <a:spcPts val="0"/>
              </a:spcBef>
              <a:spcAft>
                <a:spcPts val="0"/>
              </a:spcAft>
              <a:buNone/>
            </a:pPr>
            <a:endParaRPr>
              <a:solidFill>
                <a:srgbClr val="FF4500"/>
              </a:solidFill>
              <a:latin typeface="Average"/>
              <a:ea typeface="Average"/>
              <a:cs typeface="Average"/>
              <a:sym typeface="Average"/>
            </a:endParaRPr>
          </a:p>
          <a:p>
            <a:pPr marL="0" lvl="0" indent="0" algn="ctr">
              <a:lnSpc>
                <a:spcPct val="115000"/>
              </a:lnSpc>
              <a:spcBef>
                <a:spcPts val="0"/>
              </a:spcBef>
              <a:spcAft>
                <a:spcPts val="0"/>
              </a:spcAft>
              <a:buNone/>
            </a:pPr>
            <a:r>
              <a:rPr lang="en">
                <a:solidFill>
                  <a:srgbClr val="FF4500"/>
                </a:solidFill>
                <a:latin typeface="Average"/>
                <a:ea typeface="Average"/>
                <a:cs typeface="Average"/>
                <a:sym typeface="Average"/>
              </a:rPr>
              <a:t>Example:</a:t>
            </a:r>
            <a:endParaRPr>
              <a:solidFill>
                <a:srgbClr val="FF4500"/>
              </a:solidFill>
              <a:latin typeface="Average"/>
              <a:ea typeface="Average"/>
              <a:cs typeface="Average"/>
              <a:sym typeface="Average"/>
            </a:endParaRPr>
          </a:p>
          <a:p>
            <a:pPr marL="0" lvl="0" indent="0" algn="ctr" rtl="0">
              <a:lnSpc>
                <a:spcPct val="115000"/>
              </a:lnSpc>
              <a:spcBef>
                <a:spcPts val="0"/>
              </a:spcBef>
              <a:spcAft>
                <a:spcPts val="0"/>
              </a:spcAft>
              <a:buNone/>
            </a:pPr>
            <a:r>
              <a:rPr lang="en">
                <a:solidFill>
                  <a:srgbClr val="FF4500"/>
                </a:solidFill>
                <a:latin typeface="Average"/>
                <a:ea typeface="Average"/>
                <a:cs typeface="Average"/>
                <a:sym typeface="Average"/>
              </a:rPr>
              <a:t>hash(B</a:t>
            </a:r>
            <a:r>
              <a:rPr lang="en" baseline="-25000">
                <a:solidFill>
                  <a:srgbClr val="FF4500"/>
                </a:solidFill>
                <a:latin typeface="Average"/>
                <a:ea typeface="Average"/>
                <a:cs typeface="Average"/>
                <a:sym typeface="Average"/>
              </a:rPr>
              <a:t>n</a:t>
            </a:r>
            <a:r>
              <a:rPr lang="en">
                <a:solidFill>
                  <a:srgbClr val="FF4500"/>
                </a:solidFill>
                <a:latin typeface="Average"/>
                <a:ea typeface="Average"/>
                <a:cs typeface="Average"/>
                <a:sym typeface="Average"/>
              </a:rPr>
              <a:t>) =</a:t>
            </a:r>
            <a:r>
              <a:rPr lang="en">
                <a:solidFill>
                  <a:schemeClr val="accent3"/>
                </a:solidFill>
                <a:latin typeface="Average"/>
                <a:ea typeface="Average"/>
                <a:cs typeface="Average"/>
                <a:sym typeface="Average"/>
              </a:rPr>
              <a:t> 0x5CFF91 </a:t>
            </a:r>
            <a:r>
              <a:rPr lang="en">
                <a:solidFill>
                  <a:srgbClr val="FF4500"/>
                </a:solidFill>
                <a:latin typeface="Average"/>
                <a:ea typeface="Average"/>
                <a:cs typeface="Average"/>
                <a:sym typeface="Average"/>
              </a:rPr>
              <a:t>(Some green color)</a:t>
            </a:r>
            <a:endParaRPr>
              <a:solidFill>
                <a:srgbClr val="FF4500"/>
              </a:solidFill>
              <a:latin typeface="Average"/>
              <a:ea typeface="Average"/>
              <a:cs typeface="Average"/>
              <a:sym typeface="Average"/>
            </a:endParaRPr>
          </a:p>
        </p:txBody>
      </p:sp>
      <p:sp>
        <p:nvSpPr>
          <p:cNvPr id="72" name="Shape 72"/>
          <p:cNvSpPr/>
          <p:nvPr/>
        </p:nvSpPr>
        <p:spPr>
          <a:xfrm>
            <a:off x="6513350" y="2974100"/>
            <a:ext cx="646800" cy="631500"/>
          </a:xfrm>
          <a:prstGeom prst="rect">
            <a:avLst/>
          </a:prstGeom>
          <a:solidFill>
            <a:srgbClr val="5CFF91"/>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3" name="Shape 73"/>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The Blockchain: Linking the Chain</a:t>
            </a:r>
            <a:endParaRPr/>
          </a:p>
        </p:txBody>
      </p:sp>
      <p:sp>
        <p:nvSpPr>
          <p:cNvPr id="79" name="Shape 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spcBef>
                <a:spcPts val="1000"/>
              </a:spcBef>
              <a:spcAft>
                <a:spcPts val="0"/>
              </a:spcAft>
              <a:buSzPts val="1800"/>
              <a:buChar char=" "/>
            </a:pPr>
            <a:r>
              <a:rPr lang="en"/>
              <a:t>A block’s hash is some deterministic value given its data in its entirety (header)</a:t>
            </a:r>
            <a:endParaRPr/>
          </a:p>
          <a:p>
            <a:pPr marL="457200" lvl="0" indent="-342900" rtl="0">
              <a:spcBef>
                <a:spcPts val="0"/>
              </a:spcBef>
              <a:spcAft>
                <a:spcPts val="0"/>
              </a:spcAft>
              <a:buSzPts val="1800"/>
              <a:buChar char=" "/>
            </a:pPr>
            <a:r>
              <a:rPr lang="en"/>
              <a:t>A hashing function always produces the same hash if it is given the same input</a:t>
            </a:r>
            <a:endParaRPr/>
          </a:p>
          <a:p>
            <a:pPr marL="0" lvl="0" indent="0">
              <a:spcBef>
                <a:spcPts val="1000"/>
              </a:spcBef>
              <a:spcAft>
                <a:spcPts val="0"/>
              </a:spcAft>
              <a:buNone/>
            </a:pPr>
            <a:endParaRPr/>
          </a:p>
          <a:p>
            <a:pPr marL="0" lvl="0" indent="0">
              <a:spcBef>
                <a:spcPts val="1000"/>
              </a:spcBef>
              <a:spcAft>
                <a:spcPts val="0"/>
              </a:spcAft>
              <a:buNone/>
            </a:pPr>
            <a:endParaRPr/>
          </a:p>
        </p:txBody>
      </p:sp>
      <p:sp>
        <p:nvSpPr>
          <p:cNvPr id="80" name="Shape 80"/>
          <p:cNvSpPr/>
          <p:nvPr/>
        </p:nvSpPr>
        <p:spPr>
          <a:xfrm>
            <a:off x="3550487" y="2637973"/>
            <a:ext cx="2043025" cy="2007525"/>
          </a:xfrm>
          <a:prstGeom prst="flowChartProcess">
            <a:avLst/>
          </a:prstGeom>
          <a:solidFill>
            <a:srgbClr val="1556BE"/>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parentHash = 0x5CFF91</a:t>
            </a:r>
            <a:r>
              <a:rPr lang="en">
                <a:solidFill>
                  <a:srgbClr val="FFFFFF"/>
                </a:solidFill>
                <a:latin typeface="Average"/>
                <a:ea typeface="Average"/>
                <a:cs typeface="Average"/>
                <a:sym typeface="Average"/>
              </a:rPr>
              <a:t> </a:t>
            </a:r>
            <a:endParaRPr>
              <a:latin typeface="Average"/>
              <a:ea typeface="Average"/>
              <a:cs typeface="Average"/>
              <a:sym typeface="Average"/>
            </a:endParaRPr>
          </a:p>
        </p:txBody>
      </p:sp>
      <p:sp>
        <p:nvSpPr>
          <p:cNvPr id="81" name="Shape 81"/>
          <p:cNvSpPr/>
          <p:nvPr/>
        </p:nvSpPr>
        <p:spPr>
          <a:xfrm>
            <a:off x="788075" y="2637973"/>
            <a:ext cx="2043025" cy="2007525"/>
          </a:xfrm>
          <a:prstGeom prst="flowChartProcess">
            <a:avLst/>
          </a:prstGeom>
          <a:solidFill>
            <a:srgbClr val="5CFF91"/>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parentHash = null</a:t>
            </a:r>
            <a:endParaRPr>
              <a:latin typeface="Average"/>
              <a:ea typeface="Average"/>
              <a:cs typeface="Average"/>
              <a:sym typeface="Average"/>
            </a:endParaRPr>
          </a:p>
        </p:txBody>
      </p:sp>
      <p:sp>
        <p:nvSpPr>
          <p:cNvPr id="82" name="Shape 82"/>
          <p:cNvSpPr/>
          <p:nvPr/>
        </p:nvSpPr>
        <p:spPr>
          <a:xfrm>
            <a:off x="6312875" y="2637973"/>
            <a:ext cx="2043025" cy="2007525"/>
          </a:xfrm>
          <a:prstGeom prst="flowChartProcess">
            <a:avLst/>
          </a:prstGeom>
          <a:solidFill>
            <a:srgbClr val="FF450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verage"/>
                <a:ea typeface="Average"/>
                <a:cs typeface="Average"/>
                <a:sym typeface="Average"/>
              </a:rPr>
              <a:t>parentHash = x1556BE</a:t>
            </a:r>
            <a:endParaRPr>
              <a:latin typeface="Average"/>
              <a:ea typeface="Average"/>
              <a:cs typeface="Average"/>
              <a:sym typeface="Average"/>
            </a:endParaRPr>
          </a:p>
        </p:txBody>
      </p:sp>
      <p:cxnSp>
        <p:nvCxnSpPr>
          <p:cNvPr id="83" name="Shape 83"/>
          <p:cNvCxnSpPr>
            <a:stCxn id="80" idx="1"/>
            <a:endCxn id="81" idx="3"/>
          </p:cNvCxnSpPr>
          <p:nvPr/>
        </p:nvCxnSpPr>
        <p:spPr>
          <a:xfrm rot="10800000">
            <a:off x="2831087" y="3641736"/>
            <a:ext cx="719400" cy="0"/>
          </a:xfrm>
          <a:prstGeom prst="straightConnector1">
            <a:avLst/>
          </a:prstGeom>
          <a:noFill/>
          <a:ln w="19050" cap="flat" cmpd="sng">
            <a:solidFill>
              <a:schemeClr val="dk2"/>
            </a:solidFill>
            <a:prstDash val="solid"/>
            <a:round/>
            <a:headEnd type="none" w="lg" len="lg"/>
            <a:tailEnd type="triangle" w="lg" len="lg"/>
          </a:ln>
        </p:spPr>
      </p:cxnSp>
      <p:cxnSp>
        <p:nvCxnSpPr>
          <p:cNvPr id="84" name="Shape 84"/>
          <p:cNvCxnSpPr/>
          <p:nvPr/>
        </p:nvCxnSpPr>
        <p:spPr>
          <a:xfrm rot="10800000">
            <a:off x="5593512" y="3641748"/>
            <a:ext cx="719400" cy="0"/>
          </a:xfrm>
          <a:prstGeom prst="straightConnector1">
            <a:avLst/>
          </a:prstGeom>
          <a:noFill/>
          <a:ln w="19050" cap="flat" cmpd="sng">
            <a:solidFill>
              <a:schemeClr val="dk2"/>
            </a:solidFill>
            <a:prstDash val="solid"/>
            <a:round/>
            <a:headEnd type="none" w="lg" len="lg"/>
            <a:tailEnd type="triangle" w="lg" len="lg"/>
          </a:ln>
        </p:spPr>
      </p:cxnSp>
      <p:sp>
        <p:nvSpPr>
          <p:cNvPr id="85" name="Shape 85"/>
          <p:cNvSpPr txBox="1"/>
          <p:nvPr/>
        </p:nvSpPr>
        <p:spPr>
          <a:xfrm>
            <a:off x="1626288" y="2118500"/>
            <a:ext cx="366600" cy="458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accent3"/>
                </a:solidFill>
                <a:latin typeface="Average"/>
                <a:ea typeface="Average"/>
                <a:cs typeface="Average"/>
                <a:sym typeface="Average"/>
              </a:rPr>
              <a:t>B</a:t>
            </a:r>
            <a:r>
              <a:rPr lang="en" baseline="-25000">
                <a:solidFill>
                  <a:schemeClr val="accent3"/>
                </a:solidFill>
                <a:latin typeface="Average"/>
                <a:ea typeface="Average"/>
                <a:cs typeface="Average"/>
                <a:sym typeface="Average"/>
              </a:rPr>
              <a:t>0</a:t>
            </a:r>
            <a:r>
              <a:rPr lang="en">
                <a:solidFill>
                  <a:srgbClr val="FFFFFF"/>
                </a:solidFill>
                <a:latin typeface="Average"/>
                <a:ea typeface="Average"/>
                <a:cs typeface="Average"/>
                <a:sym typeface="Average"/>
              </a:rPr>
              <a:t> </a:t>
            </a:r>
            <a:endParaRPr>
              <a:solidFill>
                <a:srgbClr val="FFFFFF"/>
              </a:solidFill>
              <a:latin typeface="Average"/>
              <a:ea typeface="Average"/>
              <a:cs typeface="Average"/>
              <a:sym typeface="Average"/>
            </a:endParaRPr>
          </a:p>
        </p:txBody>
      </p:sp>
      <p:sp>
        <p:nvSpPr>
          <p:cNvPr id="86" name="Shape 86"/>
          <p:cNvSpPr txBox="1"/>
          <p:nvPr/>
        </p:nvSpPr>
        <p:spPr>
          <a:xfrm>
            <a:off x="4388675" y="2118500"/>
            <a:ext cx="366600" cy="45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3"/>
                </a:solidFill>
                <a:latin typeface="Average"/>
                <a:ea typeface="Average"/>
                <a:cs typeface="Average"/>
                <a:sym typeface="Average"/>
              </a:rPr>
              <a:t>B</a:t>
            </a:r>
            <a:r>
              <a:rPr lang="en" baseline="-25000">
                <a:solidFill>
                  <a:schemeClr val="accent3"/>
                </a:solidFill>
                <a:latin typeface="Average"/>
                <a:ea typeface="Average"/>
                <a:cs typeface="Average"/>
                <a:sym typeface="Average"/>
              </a:rPr>
              <a:t>1</a:t>
            </a:r>
            <a:r>
              <a:rPr lang="en">
                <a:solidFill>
                  <a:srgbClr val="FFFFFF"/>
                </a:solidFill>
                <a:latin typeface="Average"/>
                <a:ea typeface="Average"/>
                <a:cs typeface="Average"/>
                <a:sym typeface="Average"/>
              </a:rPr>
              <a:t> </a:t>
            </a:r>
            <a:endParaRPr>
              <a:solidFill>
                <a:srgbClr val="FFFFFF"/>
              </a:solidFill>
              <a:latin typeface="Average"/>
              <a:ea typeface="Average"/>
              <a:cs typeface="Average"/>
              <a:sym typeface="Average"/>
            </a:endParaRPr>
          </a:p>
        </p:txBody>
      </p:sp>
      <p:sp>
        <p:nvSpPr>
          <p:cNvPr id="87" name="Shape 87"/>
          <p:cNvSpPr txBox="1"/>
          <p:nvPr/>
        </p:nvSpPr>
        <p:spPr>
          <a:xfrm>
            <a:off x="7151038" y="2118500"/>
            <a:ext cx="366600" cy="45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3"/>
                </a:solidFill>
                <a:latin typeface="Average"/>
                <a:ea typeface="Average"/>
                <a:cs typeface="Average"/>
                <a:sym typeface="Average"/>
              </a:rPr>
              <a:t>B</a:t>
            </a:r>
            <a:r>
              <a:rPr lang="en" baseline="-25000">
                <a:solidFill>
                  <a:schemeClr val="accent3"/>
                </a:solidFill>
                <a:latin typeface="Average"/>
                <a:ea typeface="Average"/>
                <a:cs typeface="Average"/>
                <a:sym typeface="Average"/>
              </a:rPr>
              <a:t>2</a:t>
            </a:r>
            <a:r>
              <a:rPr lang="en">
                <a:solidFill>
                  <a:srgbClr val="FFFFFF"/>
                </a:solidFill>
                <a:latin typeface="Average"/>
                <a:ea typeface="Average"/>
                <a:cs typeface="Average"/>
                <a:sym typeface="Average"/>
              </a:rPr>
              <a:t> </a:t>
            </a:r>
            <a:endParaRPr>
              <a:solidFill>
                <a:srgbClr val="FFFFFF"/>
              </a:solidFill>
              <a:latin typeface="Average"/>
              <a:ea typeface="Average"/>
              <a:cs typeface="Average"/>
              <a:sym typeface="Average"/>
            </a:endParaRPr>
          </a:p>
        </p:txBody>
      </p:sp>
      <p:sp>
        <p:nvSpPr>
          <p:cNvPr id="88" name="Shape 88"/>
          <p:cNvSpPr txBox="1"/>
          <p:nvPr/>
        </p:nvSpPr>
        <p:spPr>
          <a:xfrm>
            <a:off x="896237" y="4645500"/>
            <a:ext cx="1826700" cy="45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3"/>
                </a:solidFill>
                <a:latin typeface="Average"/>
                <a:ea typeface="Average"/>
                <a:cs typeface="Average"/>
                <a:sym typeface="Average"/>
              </a:rPr>
              <a:t>hash(B</a:t>
            </a:r>
            <a:r>
              <a:rPr lang="en" baseline="-25000">
                <a:solidFill>
                  <a:schemeClr val="accent3"/>
                </a:solidFill>
                <a:latin typeface="Average"/>
                <a:ea typeface="Average"/>
                <a:cs typeface="Average"/>
                <a:sym typeface="Average"/>
              </a:rPr>
              <a:t>0</a:t>
            </a:r>
            <a:r>
              <a:rPr lang="en">
                <a:solidFill>
                  <a:schemeClr val="accent3"/>
                </a:solidFill>
                <a:latin typeface="Average"/>
                <a:ea typeface="Average"/>
                <a:cs typeface="Average"/>
                <a:sym typeface="Average"/>
              </a:rPr>
              <a:t>) = 0x5CFF91 </a:t>
            </a:r>
            <a:endParaRPr>
              <a:solidFill>
                <a:schemeClr val="accent3"/>
              </a:solidFill>
              <a:latin typeface="Average"/>
              <a:ea typeface="Average"/>
              <a:cs typeface="Average"/>
              <a:sym typeface="Average"/>
            </a:endParaRPr>
          </a:p>
        </p:txBody>
      </p:sp>
      <p:sp>
        <p:nvSpPr>
          <p:cNvPr id="89" name="Shape 89"/>
          <p:cNvSpPr txBox="1"/>
          <p:nvPr/>
        </p:nvSpPr>
        <p:spPr>
          <a:xfrm>
            <a:off x="3710087" y="4645500"/>
            <a:ext cx="1723800" cy="45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1556BE"/>
                </a:solidFill>
                <a:latin typeface="Average"/>
                <a:ea typeface="Average"/>
                <a:cs typeface="Average"/>
                <a:sym typeface="Average"/>
              </a:rPr>
              <a:t>hash(B</a:t>
            </a:r>
            <a:r>
              <a:rPr lang="en" baseline="-25000">
                <a:solidFill>
                  <a:srgbClr val="1556BE"/>
                </a:solidFill>
                <a:latin typeface="Average"/>
                <a:ea typeface="Average"/>
                <a:cs typeface="Average"/>
                <a:sym typeface="Average"/>
              </a:rPr>
              <a:t>1</a:t>
            </a:r>
            <a:r>
              <a:rPr lang="en">
                <a:solidFill>
                  <a:srgbClr val="1556BE"/>
                </a:solidFill>
                <a:latin typeface="Average"/>
                <a:ea typeface="Average"/>
                <a:cs typeface="Average"/>
                <a:sym typeface="Average"/>
              </a:rPr>
              <a:t>) = x1556BE</a:t>
            </a:r>
            <a:endParaRPr>
              <a:solidFill>
                <a:srgbClr val="1556BE"/>
              </a:solidFill>
              <a:latin typeface="Average"/>
              <a:ea typeface="Average"/>
              <a:cs typeface="Average"/>
              <a:sym typeface="Average"/>
            </a:endParaRPr>
          </a:p>
        </p:txBody>
      </p:sp>
      <p:sp>
        <p:nvSpPr>
          <p:cNvPr id="90" name="Shape 90"/>
          <p:cNvSpPr txBox="1"/>
          <p:nvPr/>
        </p:nvSpPr>
        <p:spPr>
          <a:xfrm>
            <a:off x="6523375" y="4645500"/>
            <a:ext cx="1723800" cy="45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4500"/>
                </a:solidFill>
                <a:latin typeface="Average"/>
                <a:ea typeface="Average"/>
                <a:cs typeface="Average"/>
                <a:sym typeface="Average"/>
              </a:rPr>
              <a:t>hash(B</a:t>
            </a:r>
            <a:r>
              <a:rPr lang="en" baseline="-25000">
                <a:solidFill>
                  <a:srgbClr val="FF4500"/>
                </a:solidFill>
                <a:latin typeface="Average"/>
                <a:ea typeface="Average"/>
                <a:cs typeface="Average"/>
                <a:sym typeface="Average"/>
              </a:rPr>
              <a:t>2</a:t>
            </a:r>
            <a:r>
              <a:rPr lang="en">
                <a:solidFill>
                  <a:srgbClr val="FF4500"/>
                </a:solidFill>
                <a:latin typeface="Average"/>
                <a:ea typeface="Average"/>
                <a:cs typeface="Average"/>
                <a:sym typeface="Average"/>
              </a:rPr>
              <a:t>) = FF4500</a:t>
            </a:r>
            <a:endParaRPr>
              <a:solidFill>
                <a:srgbClr val="FF4500"/>
              </a:solidFill>
              <a:latin typeface="Average"/>
              <a:ea typeface="Average"/>
              <a:cs typeface="Average"/>
              <a:sym typeface="Average"/>
            </a:endParaRPr>
          </a:p>
        </p:txBody>
      </p:sp>
      <p:sp>
        <p:nvSpPr>
          <p:cNvPr id="91" name="Shape 91"/>
          <p:cNvSpPr/>
          <p:nvPr/>
        </p:nvSpPr>
        <p:spPr>
          <a:xfrm>
            <a:off x="4922850" y="3768150"/>
            <a:ext cx="281750" cy="285550"/>
          </a:xfrm>
          <a:prstGeom prst="flowChartProcess">
            <a:avLst/>
          </a:prstGeom>
          <a:solidFill>
            <a:srgbClr val="5CFF91"/>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92" name="Shape 92"/>
          <p:cNvSpPr/>
          <p:nvPr/>
        </p:nvSpPr>
        <p:spPr>
          <a:xfrm>
            <a:off x="7743775" y="3768150"/>
            <a:ext cx="281750" cy="285550"/>
          </a:xfrm>
          <a:prstGeom prst="flowChartProcess">
            <a:avLst/>
          </a:prstGeom>
          <a:solidFill>
            <a:srgbClr val="1556BE"/>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93" name="Shape 93"/>
          <p:cNvCxnSpPr/>
          <p:nvPr/>
        </p:nvCxnSpPr>
        <p:spPr>
          <a:xfrm rot="10800000">
            <a:off x="8356075" y="3641775"/>
            <a:ext cx="790200" cy="4500"/>
          </a:xfrm>
          <a:prstGeom prst="straightConnector1">
            <a:avLst/>
          </a:prstGeom>
          <a:noFill/>
          <a:ln w="19050" cap="flat" cmpd="sng">
            <a:solidFill>
              <a:schemeClr val="dk2"/>
            </a:solidFill>
            <a:prstDash val="solid"/>
            <a:round/>
            <a:headEnd type="none" w="lg" len="lg"/>
            <a:tailEnd type="triangle" w="lg" len="lg"/>
          </a:ln>
        </p:spPr>
      </p:cxnSp>
      <p:sp>
        <p:nvSpPr>
          <p:cNvPr id="94" name="Shape 94"/>
          <p:cNvSpPr/>
          <p:nvPr/>
        </p:nvSpPr>
        <p:spPr>
          <a:xfrm>
            <a:off x="8610300" y="3768150"/>
            <a:ext cx="281750" cy="285550"/>
          </a:xfrm>
          <a:prstGeom prst="flowChartProcess">
            <a:avLst/>
          </a:prstGeom>
          <a:solidFill>
            <a:srgbClr val="FF450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95" name="Shape 95"/>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The Blockchain: The Chosen One</a:t>
            </a:r>
            <a:endParaRPr/>
          </a:p>
        </p:txBody>
      </p:sp>
      <p:sp>
        <p:nvSpPr>
          <p:cNvPr id="101" name="Shape 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SzPts val="1800"/>
              <a:buChar char=" "/>
            </a:pPr>
            <a:r>
              <a:rPr lang="en"/>
              <a:t>How do we choose the next canonical block for the chain?</a:t>
            </a:r>
            <a:endParaRPr/>
          </a:p>
          <a:p>
            <a:pPr marL="457200" lvl="0" indent="-342900">
              <a:spcBef>
                <a:spcPts val="0"/>
              </a:spcBef>
              <a:spcAft>
                <a:spcPts val="0"/>
              </a:spcAft>
              <a:buSzPts val="1800"/>
              <a:buChar char=" "/>
            </a:pPr>
            <a:r>
              <a:rPr lang="en"/>
              <a:t>Proof of Work</a:t>
            </a:r>
            <a:endParaRPr/>
          </a:p>
        </p:txBody>
      </p:sp>
      <p:sp>
        <p:nvSpPr>
          <p:cNvPr id="102" name="Shape 102"/>
          <p:cNvSpPr/>
          <p:nvPr/>
        </p:nvSpPr>
        <p:spPr>
          <a:xfrm>
            <a:off x="2681679" y="2373175"/>
            <a:ext cx="1464510" cy="1334225"/>
          </a:xfrm>
          <a:prstGeom prst="flowChartProcess">
            <a:avLst/>
          </a:prstGeom>
          <a:solidFill>
            <a:srgbClr val="1556BE"/>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03" name="Shape 103"/>
          <p:cNvSpPr/>
          <p:nvPr/>
        </p:nvSpPr>
        <p:spPr>
          <a:xfrm>
            <a:off x="614925" y="2373175"/>
            <a:ext cx="1464510" cy="1334225"/>
          </a:xfrm>
          <a:prstGeom prst="flowChartProcess">
            <a:avLst/>
          </a:prstGeom>
          <a:solidFill>
            <a:srgbClr val="5CFF91"/>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04" name="Shape 104"/>
          <p:cNvSpPr/>
          <p:nvPr/>
        </p:nvSpPr>
        <p:spPr>
          <a:xfrm>
            <a:off x="4748440" y="2373175"/>
            <a:ext cx="1464510" cy="1334225"/>
          </a:xfrm>
          <a:prstGeom prst="flowChartProcess">
            <a:avLst/>
          </a:prstGeom>
          <a:solidFill>
            <a:srgbClr val="FF450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05" name="Shape 105"/>
          <p:cNvSpPr/>
          <p:nvPr/>
        </p:nvSpPr>
        <p:spPr>
          <a:xfrm>
            <a:off x="7070271" y="1242600"/>
            <a:ext cx="935225" cy="877450"/>
          </a:xfrm>
          <a:prstGeom prst="flowChartProcess">
            <a:avLst/>
          </a:prstGeom>
          <a:solidFill>
            <a:srgbClr val="A4C2F4"/>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06" name="Shape 106"/>
          <p:cNvSpPr/>
          <p:nvPr/>
        </p:nvSpPr>
        <p:spPr>
          <a:xfrm>
            <a:off x="7070271" y="2601550"/>
            <a:ext cx="935225" cy="877450"/>
          </a:xfrm>
          <a:prstGeom prst="flowChartProcess">
            <a:avLst/>
          </a:prstGeom>
          <a:solidFill>
            <a:srgbClr val="FFFF0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07" name="Shape 107"/>
          <p:cNvSpPr/>
          <p:nvPr/>
        </p:nvSpPr>
        <p:spPr>
          <a:xfrm>
            <a:off x="7070271" y="3900175"/>
            <a:ext cx="935225" cy="877450"/>
          </a:xfrm>
          <a:prstGeom prst="flowChartProcess">
            <a:avLst/>
          </a:prstGeom>
          <a:solidFill>
            <a:srgbClr val="E6B8AF"/>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108" name="Shape 108"/>
          <p:cNvCxnSpPr>
            <a:stCxn id="105" idx="1"/>
          </p:cNvCxnSpPr>
          <p:nvPr/>
        </p:nvCxnSpPr>
        <p:spPr>
          <a:xfrm flipH="1">
            <a:off x="6243471" y="1681325"/>
            <a:ext cx="826800" cy="110940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stCxn id="106" idx="1"/>
            <a:endCxn id="104" idx="3"/>
          </p:cNvCxnSpPr>
          <p:nvPr/>
        </p:nvCxnSpPr>
        <p:spPr>
          <a:xfrm rot="10800000">
            <a:off x="6212871" y="3040275"/>
            <a:ext cx="857400" cy="0"/>
          </a:xfrm>
          <a:prstGeom prst="straightConnector1">
            <a:avLst/>
          </a:prstGeom>
          <a:noFill/>
          <a:ln w="19050" cap="flat" cmpd="sng">
            <a:solidFill>
              <a:schemeClr val="dk2"/>
            </a:solidFill>
            <a:prstDash val="solid"/>
            <a:round/>
            <a:headEnd type="none" w="lg" len="lg"/>
            <a:tailEnd type="triangle" w="lg" len="lg"/>
          </a:ln>
        </p:spPr>
      </p:cxnSp>
      <p:cxnSp>
        <p:nvCxnSpPr>
          <p:cNvPr id="110" name="Shape 110"/>
          <p:cNvCxnSpPr>
            <a:stCxn id="107" idx="1"/>
          </p:cNvCxnSpPr>
          <p:nvPr/>
        </p:nvCxnSpPr>
        <p:spPr>
          <a:xfrm rot="10800000">
            <a:off x="6212871" y="3381600"/>
            <a:ext cx="857400" cy="95730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stCxn id="104" idx="1"/>
            <a:endCxn id="102" idx="3"/>
          </p:cNvCxnSpPr>
          <p:nvPr/>
        </p:nvCxnSpPr>
        <p:spPr>
          <a:xfrm rot="10800000">
            <a:off x="4146040" y="3040288"/>
            <a:ext cx="602400" cy="0"/>
          </a:xfrm>
          <a:prstGeom prst="straightConnector1">
            <a:avLst/>
          </a:prstGeom>
          <a:noFill/>
          <a:ln w="19050" cap="flat" cmpd="sng">
            <a:solidFill>
              <a:schemeClr val="dk2"/>
            </a:solidFill>
            <a:prstDash val="solid"/>
            <a:round/>
            <a:headEnd type="none" w="lg" len="lg"/>
            <a:tailEnd type="triangle" w="lg" len="lg"/>
          </a:ln>
        </p:spPr>
      </p:cxnSp>
      <p:cxnSp>
        <p:nvCxnSpPr>
          <p:cNvPr id="112" name="Shape 112"/>
          <p:cNvCxnSpPr/>
          <p:nvPr/>
        </p:nvCxnSpPr>
        <p:spPr>
          <a:xfrm rot="10800000">
            <a:off x="2079415" y="3040263"/>
            <a:ext cx="602400" cy="0"/>
          </a:xfrm>
          <a:prstGeom prst="straightConnector1">
            <a:avLst/>
          </a:prstGeom>
          <a:noFill/>
          <a:ln w="19050" cap="flat" cmpd="sng">
            <a:solidFill>
              <a:schemeClr val="dk2"/>
            </a:solidFill>
            <a:prstDash val="solid"/>
            <a:round/>
            <a:headEnd type="none" w="lg" len="lg"/>
            <a:tailEnd type="triangle" w="lg" len="lg"/>
          </a:ln>
        </p:spPr>
      </p:cxnSp>
      <p:sp>
        <p:nvSpPr>
          <p:cNvPr id="113" name="Shape 113"/>
          <p:cNvSpPr txBox="1"/>
          <p:nvPr/>
        </p:nvSpPr>
        <p:spPr>
          <a:xfrm>
            <a:off x="6445975" y="1547350"/>
            <a:ext cx="421800"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a:latin typeface="Average"/>
                <a:ea typeface="Average"/>
                <a:cs typeface="Average"/>
                <a:sym typeface="Average"/>
              </a:rPr>
              <a:t>?</a:t>
            </a:r>
            <a:endParaRPr sz="3000">
              <a:latin typeface="Average"/>
              <a:ea typeface="Average"/>
              <a:cs typeface="Average"/>
              <a:sym typeface="Average"/>
            </a:endParaRPr>
          </a:p>
        </p:txBody>
      </p:sp>
      <p:sp>
        <p:nvSpPr>
          <p:cNvPr id="114" name="Shape 114"/>
          <p:cNvSpPr txBox="1"/>
          <p:nvPr/>
        </p:nvSpPr>
        <p:spPr>
          <a:xfrm>
            <a:off x="6538125" y="2530288"/>
            <a:ext cx="6024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latin typeface="Average"/>
                <a:ea typeface="Average"/>
                <a:cs typeface="Average"/>
                <a:sym typeface="Average"/>
              </a:rPr>
              <a:t>?</a:t>
            </a:r>
            <a:endParaRPr sz="3000">
              <a:latin typeface="Average"/>
              <a:ea typeface="Average"/>
              <a:cs typeface="Average"/>
              <a:sym typeface="Average"/>
            </a:endParaRPr>
          </a:p>
        </p:txBody>
      </p:sp>
      <p:sp>
        <p:nvSpPr>
          <p:cNvPr id="115" name="Shape 115"/>
          <p:cNvSpPr txBox="1"/>
          <p:nvPr/>
        </p:nvSpPr>
        <p:spPr>
          <a:xfrm>
            <a:off x="6483775" y="3828875"/>
            <a:ext cx="3462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latin typeface="Average"/>
                <a:ea typeface="Average"/>
                <a:cs typeface="Average"/>
                <a:sym typeface="Average"/>
              </a:rPr>
              <a:t>?</a:t>
            </a:r>
            <a:endParaRPr sz="3000">
              <a:latin typeface="Average"/>
              <a:ea typeface="Average"/>
              <a:cs typeface="Average"/>
              <a:sym typeface="Average"/>
            </a:endParaRPr>
          </a:p>
        </p:txBody>
      </p:sp>
      <p:pic>
        <p:nvPicPr>
          <p:cNvPr id="116" name="Shape 116"/>
          <p:cNvPicPr preferRelativeResize="0"/>
          <p:nvPr/>
        </p:nvPicPr>
        <p:blipFill>
          <a:blip r:embed="rId3">
            <a:alphaModFix/>
          </a:blip>
          <a:stretch>
            <a:fillRect/>
          </a:stretch>
        </p:blipFill>
        <p:spPr>
          <a:xfrm>
            <a:off x="8327751" y="320488"/>
            <a:ext cx="504551" cy="82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Network Consensus: Proof of Work</a:t>
            </a:r>
            <a:endParaRPr/>
          </a:p>
        </p:txBody>
      </p:sp>
      <p:sp>
        <p:nvSpPr>
          <p:cNvPr id="122" name="Shape 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
                <a:solidFill>
                  <a:srgbClr val="000000"/>
                </a:solidFill>
              </a:rPr>
              <a:t>Pros</a:t>
            </a:r>
            <a:endParaRPr>
              <a:solidFill>
                <a:srgbClr val="000000"/>
              </a:solidFill>
            </a:endParaRPr>
          </a:p>
          <a:p>
            <a:pPr marL="457200" lvl="0" indent="-342900" rtl="0">
              <a:spcBef>
                <a:spcPts val="1000"/>
              </a:spcBef>
              <a:spcAft>
                <a:spcPts val="0"/>
              </a:spcAft>
              <a:buClr>
                <a:srgbClr val="000000"/>
              </a:buClr>
              <a:buSzPts val="1800"/>
              <a:buChar char=" "/>
            </a:pPr>
            <a:r>
              <a:rPr lang="en">
                <a:solidFill>
                  <a:srgbClr val="000000"/>
                </a:solidFill>
              </a:rPr>
              <a:t>Proof in precedence</a:t>
            </a:r>
            <a:endParaRPr>
              <a:solidFill>
                <a:srgbClr val="000000"/>
              </a:solidFill>
            </a:endParaRPr>
          </a:p>
          <a:p>
            <a:pPr marL="457200" lvl="0" indent="-342900" rtl="0">
              <a:spcBef>
                <a:spcPts val="0"/>
              </a:spcBef>
              <a:spcAft>
                <a:spcPts val="0"/>
              </a:spcAft>
              <a:buClr>
                <a:srgbClr val="000000"/>
              </a:buClr>
              <a:buSzPts val="1800"/>
              <a:buChar char=" "/>
            </a:pPr>
            <a:r>
              <a:rPr lang="en">
                <a:solidFill>
                  <a:srgbClr val="000000"/>
                </a:solidFill>
              </a:rPr>
              <a:t>High level of Security</a:t>
            </a:r>
            <a:endParaRPr>
              <a:solidFill>
                <a:srgbClr val="000000"/>
              </a:solidFill>
            </a:endParaRPr>
          </a:p>
          <a:p>
            <a:pPr marL="457200" lvl="0" indent="-342900" rtl="0">
              <a:spcBef>
                <a:spcPts val="0"/>
              </a:spcBef>
              <a:spcAft>
                <a:spcPts val="0"/>
              </a:spcAft>
              <a:buClr>
                <a:srgbClr val="000000"/>
              </a:buClr>
              <a:buSzPts val="1800"/>
              <a:buChar char=" "/>
            </a:pPr>
            <a:endParaRPr>
              <a:solidFill>
                <a:srgbClr val="000000"/>
              </a:solidFill>
            </a:endParaRPr>
          </a:p>
          <a:p>
            <a:pPr marL="0" lvl="0" indent="0" rtl="0">
              <a:spcBef>
                <a:spcPts val="1000"/>
              </a:spcBef>
              <a:spcAft>
                <a:spcPts val="0"/>
              </a:spcAft>
              <a:buNone/>
            </a:pPr>
            <a:r>
              <a:rPr lang="en">
                <a:solidFill>
                  <a:srgbClr val="000000"/>
                </a:solidFill>
              </a:rPr>
              <a:t>Cons</a:t>
            </a:r>
            <a:endParaRPr>
              <a:solidFill>
                <a:srgbClr val="000000"/>
              </a:solidFill>
            </a:endParaRPr>
          </a:p>
          <a:p>
            <a:pPr marL="0" lvl="0" indent="0">
              <a:spcBef>
                <a:spcPts val="1000"/>
              </a:spcBef>
              <a:spcAft>
                <a:spcPts val="0"/>
              </a:spcAft>
              <a:buNone/>
            </a:pPr>
            <a:r>
              <a:rPr lang="en">
                <a:solidFill>
                  <a:srgbClr val="000000"/>
                </a:solidFill>
              </a:rPr>
              <a:t>	Resource intensive</a:t>
            </a:r>
            <a:endParaRPr>
              <a:solidFill>
                <a:srgbClr val="000000"/>
              </a:solidFill>
            </a:endParaRPr>
          </a:p>
          <a:p>
            <a:pPr marL="0" lvl="0" indent="0">
              <a:spcBef>
                <a:spcPts val="1000"/>
              </a:spcBef>
              <a:spcAft>
                <a:spcPts val="0"/>
              </a:spcAft>
              <a:buNone/>
            </a:pPr>
            <a:r>
              <a:rPr lang="en">
                <a:solidFill>
                  <a:srgbClr val="000000"/>
                </a:solidFill>
              </a:rPr>
              <a:t>	Do some long term scenario thinking</a:t>
            </a:r>
            <a:endParaRPr>
              <a:solidFill>
                <a:srgbClr val="000000"/>
              </a:solidFill>
            </a:endParaRPr>
          </a:p>
          <a:p>
            <a:pPr marL="0" lvl="0" indent="0" rtl="0">
              <a:spcBef>
                <a:spcPts val="1000"/>
              </a:spcBef>
              <a:spcAft>
                <a:spcPts val="0"/>
              </a:spcAft>
              <a:buNone/>
            </a:pPr>
            <a:r>
              <a:rPr lang="en">
                <a:solidFill>
                  <a:srgbClr val="000000"/>
                </a:solidFill>
              </a:rPr>
              <a:t>	on the sustainability of this</a:t>
            </a:r>
            <a:endParaRPr>
              <a:solidFill>
                <a:srgbClr val="000000"/>
              </a:solidFill>
            </a:endParaRPr>
          </a:p>
          <a:p>
            <a:pPr marL="457200" lvl="0" indent="-342900">
              <a:spcBef>
                <a:spcPts val="1000"/>
              </a:spcBef>
              <a:spcAft>
                <a:spcPts val="0"/>
              </a:spcAft>
              <a:buClr>
                <a:srgbClr val="000000"/>
              </a:buClr>
              <a:buSzPts val="1800"/>
              <a:buChar char=" "/>
            </a:pPr>
            <a:endParaRPr>
              <a:solidFill>
                <a:srgbClr val="000000"/>
              </a:solidFill>
            </a:endParaRPr>
          </a:p>
        </p:txBody>
      </p:sp>
      <p:pic>
        <p:nvPicPr>
          <p:cNvPr id="123" name="Shape 123"/>
          <p:cNvPicPr preferRelativeResize="0"/>
          <p:nvPr/>
        </p:nvPicPr>
        <p:blipFill>
          <a:blip r:embed="rId3">
            <a:alphaModFix/>
          </a:blip>
          <a:stretch>
            <a:fillRect/>
          </a:stretch>
        </p:blipFill>
        <p:spPr>
          <a:xfrm>
            <a:off x="8327751" y="320488"/>
            <a:ext cx="504551" cy="821775"/>
          </a:xfrm>
          <a:prstGeom prst="rect">
            <a:avLst/>
          </a:prstGeom>
          <a:noFill/>
          <a:ln>
            <a:noFill/>
          </a:ln>
        </p:spPr>
      </p:pic>
      <p:pic>
        <p:nvPicPr>
          <p:cNvPr id="124" name="Shape 124"/>
          <p:cNvPicPr preferRelativeResize="0"/>
          <p:nvPr/>
        </p:nvPicPr>
        <p:blipFill>
          <a:blip r:embed="rId4">
            <a:alphaModFix/>
          </a:blip>
          <a:stretch>
            <a:fillRect/>
          </a:stretch>
        </p:blipFill>
        <p:spPr>
          <a:xfrm>
            <a:off x="4705550" y="1729813"/>
            <a:ext cx="4020875" cy="2261725"/>
          </a:xfrm>
          <a:prstGeom prst="rect">
            <a:avLst/>
          </a:prstGeom>
          <a:noFill/>
          <a:ln>
            <a:noFill/>
          </a:ln>
        </p:spPr>
      </p:pic>
    </p:spTree>
  </p:cSld>
  <p:clrMapOvr>
    <a:masterClrMapping/>
  </p:clrMapOvr>
</p:sld>
</file>

<file path=ppt/theme/theme1.xml><?xml version="1.0" encoding="utf-8"?>
<a:theme xmlns:a="http://schemas.openxmlformats.org/drawingml/2006/main" name="Metropolitan">
  <a:themeElements>
    <a:clrScheme name="Custom 4">
      <a:dk1>
        <a:srgbClr val="000000"/>
      </a:dk1>
      <a:lt1>
        <a:srgbClr val="FFFFFF"/>
      </a:lt1>
      <a:dk2>
        <a:srgbClr val="162F33"/>
      </a:dk2>
      <a:lt2>
        <a:srgbClr val="EAF0E0"/>
      </a:lt2>
      <a:accent1>
        <a:srgbClr val="CF000F"/>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737</Words>
  <Application>Microsoft Macintosh PowerPoint</Application>
  <PresentationFormat>On-screen Show (16:9)</PresentationFormat>
  <Paragraphs>204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Average</vt:lpstr>
      <vt:lpstr>Calibri</vt:lpstr>
      <vt:lpstr>Metropolitan</vt:lpstr>
      <vt:lpstr>Introduction to Ethereum</vt:lpstr>
      <vt:lpstr>Decentralized Networks</vt:lpstr>
      <vt:lpstr>Cryptocurrencies</vt:lpstr>
      <vt:lpstr>The Blockchain : What’s in a Block?</vt:lpstr>
      <vt:lpstr>PowerPoint Presentation</vt:lpstr>
      <vt:lpstr>The Blockchain : What’s a Hash?</vt:lpstr>
      <vt:lpstr>The Blockchain: Linking the Chain</vt:lpstr>
      <vt:lpstr>The Blockchain: The Chosen One</vt:lpstr>
      <vt:lpstr>Network Consensus: Proof of Work</vt:lpstr>
      <vt:lpstr>Bitcoin’s UTXO Model</vt:lpstr>
      <vt:lpstr>Ethereum’s Account Model</vt:lpstr>
      <vt:lpstr>Ethereum Accounts</vt:lpstr>
      <vt:lpstr>Account VS UTXO Pros</vt:lpstr>
      <vt:lpstr>Ethereum, EVM, Ether / ETH, ETC</vt:lpstr>
      <vt:lpstr>Ether</vt:lpstr>
      <vt:lpstr>EVM</vt:lpstr>
      <vt:lpstr>Who Has The Blockchain? (Nodes)</vt:lpstr>
      <vt:lpstr>Gas</vt:lpstr>
      <vt:lpstr>Networks</vt:lpstr>
      <vt:lpstr>DApps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Ethereum</dc:title>
  <cp:lastModifiedBy>EVAN KIVOLOWITZ</cp:lastModifiedBy>
  <cp:revision>1</cp:revision>
  <dcterms:modified xsi:type="dcterms:W3CDTF">2018-02-02T22:38:55Z</dcterms:modified>
</cp:coreProperties>
</file>